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37" r:id="rId2"/>
    <p:sldMasterId id="2147483761" r:id="rId3"/>
    <p:sldMasterId id="2147483774" r:id="rId4"/>
  </p:sldMasterIdLst>
  <p:notesMasterIdLst>
    <p:notesMasterId r:id="rId62"/>
  </p:notesMasterIdLst>
  <p:sldIdLst>
    <p:sldId id="256" r:id="rId5"/>
    <p:sldId id="311" r:id="rId6"/>
    <p:sldId id="314" r:id="rId7"/>
    <p:sldId id="257" r:id="rId8"/>
    <p:sldId id="299" r:id="rId9"/>
    <p:sldId id="316" r:id="rId10"/>
    <p:sldId id="312" r:id="rId11"/>
    <p:sldId id="300" r:id="rId12"/>
    <p:sldId id="315" r:id="rId13"/>
    <p:sldId id="317" r:id="rId14"/>
    <p:sldId id="318" r:id="rId15"/>
    <p:sldId id="319" r:id="rId16"/>
    <p:sldId id="320" r:id="rId17"/>
    <p:sldId id="258" r:id="rId18"/>
    <p:sldId id="302" r:id="rId19"/>
    <p:sldId id="262" r:id="rId20"/>
    <p:sldId id="305" r:id="rId21"/>
    <p:sldId id="360" r:id="rId22"/>
    <p:sldId id="266" r:id="rId23"/>
    <p:sldId id="363" r:id="rId24"/>
    <p:sldId id="268" r:id="rId25"/>
    <p:sldId id="310" r:id="rId26"/>
    <p:sldId id="286" r:id="rId27"/>
    <p:sldId id="309" r:id="rId28"/>
    <p:sldId id="356" r:id="rId29"/>
    <p:sldId id="357" r:id="rId30"/>
    <p:sldId id="358" r:id="rId31"/>
    <p:sldId id="341" r:id="rId32"/>
    <p:sldId id="321" r:id="rId33"/>
    <p:sldId id="333" r:id="rId34"/>
    <p:sldId id="345" r:id="rId35"/>
    <p:sldId id="346" r:id="rId36"/>
    <p:sldId id="347" r:id="rId37"/>
    <p:sldId id="350" r:id="rId38"/>
    <p:sldId id="349" r:id="rId39"/>
    <p:sldId id="353" r:id="rId40"/>
    <p:sldId id="342" r:id="rId41"/>
    <p:sldId id="322" r:id="rId42"/>
    <p:sldId id="324" r:id="rId43"/>
    <p:sldId id="351" r:id="rId44"/>
    <p:sldId id="352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25" r:id="rId53"/>
    <p:sldId id="326" r:id="rId54"/>
    <p:sldId id="331" r:id="rId55"/>
    <p:sldId id="362" r:id="rId56"/>
    <p:sldId id="332" r:id="rId57"/>
    <p:sldId id="361" r:id="rId58"/>
    <p:sldId id="359" r:id="rId59"/>
    <p:sldId id="283" r:id="rId60"/>
    <p:sldId id="364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FC10"/>
    <a:srgbClr val="F88699"/>
    <a:srgbClr val="F8C786"/>
    <a:srgbClr val="EFB18F"/>
    <a:srgbClr val="E4CF9A"/>
    <a:srgbClr val="FFCCFF"/>
    <a:srgbClr val="CDE05E"/>
    <a:srgbClr val="F6FFEF"/>
    <a:srgbClr val="FFFFCC"/>
    <a:srgbClr val="D56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image" Target="../media/image12.png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image" Target="../media/image12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1"/>
          <c:cat>
            <c:strRef>
              <c:f>Лист1!$A$2:$A$5</c:f>
              <c:strCache>
                <c:ptCount val="4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вторая категория</c:v>
                </c:pt>
                <c:pt idx="3">
                  <c:v>без категории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9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вторая категория</c:v>
                </c:pt>
                <c:pt idx="3">
                  <c:v>без категории</c:v>
                </c:pt>
              </c:strCache>
            </c:strRef>
          </c:cat>
          <c:val>
            <c:numRef>
              <c:f>Лист1!$C$2:$C$5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вторая категория</c:v>
                </c:pt>
                <c:pt idx="3">
                  <c:v>без категории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9897216"/>
        <c:axId val="149898752"/>
        <c:axId val="0"/>
      </c:bar3DChart>
      <c:catAx>
        <c:axId val="149897216"/>
        <c:scaling>
          <c:orientation val="minMax"/>
        </c:scaling>
        <c:delete val="0"/>
        <c:axPos val="b"/>
        <c:majorTickMark val="out"/>
        <c:minorTickMark val="none"/>
        <c:tickLblPos val="nextTo"/>
        <c:crossAx val="149898752"/>
        <c:crosses val="autoZero"/>
        <c:auto val="1"/>
        <c:lblAlgn val="ctr"/>
        <c:lblOffset val="100"/>
        <c:noMultiLvlLbl val="0"/>
      </c:catAx>
      <c:valAx>
        <c:axId val="149898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897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Кадровый состав по  стажу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2754225533138724"/>
          <c:y val="0.12986583548749409"/>
          <c:w val="0.86364237937121224"/>
          <c:h val="0.736378864656533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23000">
                  <a:srgbClr val="CACAFF">
                    <a:lumMod val="75000"/>
                  </a:srgbClr>
                </a:gs>
                <a:gs pos="50000">
                  <a:srgbClr val="00FFFF"/>
                </a:gs>
                <a:gs pos="100000">
                  <a:srgbClr val="00B0F0"/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6.611523973050433E-2"/>
                  <c:y val="-1.58023585331181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79223364003555E-2"/>
                  <c:y val="-1.58023585331181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730688739169091E-2"/>
                  <c:y val="-1.58023585331181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7015165898927902E-2"/>
                  <c:y val="-1.58023585331181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Более 20 лет </c:v>
                </c:pt>
                <c:pt idx="1">
                  <c:v>От 10 до 20 лет </c:v>
                </c:pt>
                <c:pt idx="2">
                  <c:v>От 5 до 10 лет </c:v>
                </c:pt>
                <c:pt idx="3">
                  <c:v>От 2 до 5 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0.87800000000000145</c:v>
                </c:pt>
                <c:pt idx="1">
                  <c:v>4.9000000000000106E-2</c:v>
                </c:pt>
                <c:pt idx="2">
                  <c:v>4.9000000000000106E-2</c:v>
                </c:pt>
                <c:pt idx="3">
                  <c:v>2.4E-2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9933440"/>
        <c:axId val="149161088"/>
        <c:axId val="0"/>
      </c:bar3DChart>
      <c:catAx>
        <c:axId val="149933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149161088"/>
        <c:crosses val="autoZero"/>
        <c:auto val="1"/>
        <c:lblAlgn val="ctr"/>
        <c:lblOffset val="100"/>
        <c:noMultiLvlLbl val="0"/>
      </c:catAx>
      <c:valAx>
        <c:axId val="149161088"/>
        <c:scaling>
          <c:orientation val="minMax"/>
        </c:scaling>
        <c:delete val="1"/>
        <c:axPos val="l"/>
        <c:majorGridlines/>
        <c:numFmt formatCode="0.00%" sourceLinked="1"/>
        <c:majorTickMark val="out"/>
        <c:minorTickMark val="none"/>
        <c:tickLblPos val="nextTo"/>
        <c:crossAx val="149933440"/>
        <c:crosses val="autoZero"/>
        <c:crossBetween val="between"/>
      </c:valAx>
      <c:spPr>
        <a:ln w="25400">
          <a:noFill/>
        </a:ln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школе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Лист1!$A$3:$A$7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5"/>
                <c:pt idx="0">
                  <c:v>0.5</c:v>
                </c:pt>
                <c:pt idx="1">
                  <c:v>0.48</c:v>
                </c:pt>
                <c:pt idx="2">
                  <c:v>0.48</c:v>
                </c:pt>
                <c:pt idx="3">
                  <c:v>0.51</c:v>
                </c:pt>
                <c:pt idx="4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Лист1!$D$2:$D$7</c:f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Лист1!$E$2:$E$7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436736"/>
        <c:axId val="150291584"/>
        <c:axId val="0"/>
      </c:bar3DChart>
      <c:catAx>
        <c:axId val="94436736"/>
        <c:scaling>
          <c:orientation val="minMax"/>
        </c:scaling>
        <c:delete val="0"/>
        <c:axPos val="b"/>
        <c:majorTickMark val="out"/>
        <c:minorTickMark val="none"/>
        <c:tickLblPos val="nextTo"/>
        <c:crossAx val="150291584"/>
        <c:crosses val="autoZero"/>
        <c:auto val="1"/>
        <c:lblAlgn val="ctr"/>
        <c:lblOffset val="100"/>
        <c:noMultiLvlLbl val="0"/>
      </c:catAx>
      <c:valAx>
        <c:axId val="150291584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94436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557408265143329E-2"/>
          <c:y val="3.0763828132594536E-2"/>
          <c:w val="0.73456589985075393"/>
          <c:h val="0.71787741810051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0.53</c:v>
                </c:pt>
                <c:pt idx="1">
                  <c:v>0.45</c:v>
                </c:pt>
                <c:pt idx="2">
                  <c:v>0.46</c:v>
                </c:pt>
                <c:pt idx="3">
                  <c:v>0.64</c:v>
                </c:pt>
                <c:pt idx="4">
                  <c:v>0.67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Лист1!$E$4</c:f>
              <c:strCache>
                <c:ptCount val="1"/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Лист1!$E$5:$E$9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750336"/>
        <c:axId val="150751872"/>
        <c:axId val="0"/>
      </c:bar3DChart>
      <c:catAx>
        <c:axId val="150750336"/>
        <c:scaling>
          <c:orientation val="minMax"/>
        </c:scaling>
        <c:delete val="0"/>
        <c:axPos val="b"/>
        <c:majorTickMark val="out"/>
        <c:minorTickMark val="none"/>
        <c:tickLblPos val="nextTo"/>
        <c:crossAx val="150751872"/>
        <c:crosses val="autoZero"/>
        <c:auto val="1"/>
        <c:lblAlgn val="ctr"/>
        <c:lblOffset val="100"/>
        <c:noMultiLvlLbl val="0"/>
      </c:catAx>
      <c:valAx>
        <c:axId val="1507518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07503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0.69</c:v>
                </c:pt>
                <c:pt idx="1">
                  <c:v>0.75</c:v>
                </c:pt>
                <c:pt idx="2">
                  <c:v>0.71</c:v>
                </c:pt>
                <c:pt idx="3">
                  <c:v>0.5</c:v>
                </c:pt>
                <c:pt idx="4">
                  <c:v>0.75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Лист1!$C$2:$C$6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Лист1!$D$2:$D$6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609280"/>
        <c:axId val="150619264"/>
        <c:axId val="0"/>
      </c:bar3DChart>
      <c:catAx>
        <c:axId val="150609280"/>
        <c:scaling>
          <c:orientation val="minMax"/>
        </c:scaling>
        <c:delete val="0"/>
        <c:axPos val="b"/>
        <c:majorTickMark val="out"/>
        <c:minorTickMark val="none"/>
        <c:tickLblPos val="nextTo"/>
        <c:crossAx val="150619264"/>
        <c:crosses val="autoZero"/>
        <c:auto val="1"/>
        <c:lblAlgn val="ctr"/>
        <c:lblOffset val="100"/>
        <c:noMultiLvlLbl val="0"/>
      </c:catAx>
      <c:valAx>
        <c:axId val="1506192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0609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  <c:spPr>
        <a:blipFill>
          <a:blip xmlns:r="http://schemas.openxmlformats.org/officeDocument/2006/relationships" r:embed="rId1"/>
          <a:stretch>
            <a:fillRect/>
          </a:stretch>
        </a:blipFill>
      </c:spPr>
      <c:pictureOptions>
        <c:pictureFormat val="stretch"/>
      </c:pictureOptions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2012-2013г.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\О\с\н\о\в\н\о\й</c:formatCode>
                <c:ptCount val="1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\О\с\н\о\в\н\о\й</c:formatCode>
                <c:ptCount val="1"/>
                <c:pt idx="0">
                  <c:v>47.2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школа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6720096370949161E-2"/>
                  <c:y val="0.30082861360686519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76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solidFill>
                <a:schemeClr val="lt1"/>
              </a:solidFill>
              <a:ln w="25301" cap="flat" cmpd="sng" algn="ctr">
                <a:solidFill>
                  <a:schemeClr val="accent5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\О\с\н\о\в\н\о\й</c:formatCode>
                <c:ptCount val="1"/>
                <c:pt idx="0">
                  <c:v>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1211392"/>
        <c:axId val="151213184"/>
        <c:axId val="0"/>
      </c:bar3DChart>
      <c:catAx>
        <c:axId val="151211392"/>
        <c:scaling>
          <c:orientation val="minMax"/>
        </c:scaling>
        <c:delete val="1"/>
        <c:axPos val="b"/>
        <c:majorTickMark val="out"/>
        <c:minorTickMark val="none"/>
        <c:tickLblPos val="nextTo"/>
        <c:crossAx val="151213184"/>
        <c:crosses val="autoZero"/>
        <c:auto val="1"/>
        <c:lblAlgn val="ctr"/>
        <c:lblOffset val="100"/>
        <c:noMultiLvlLbl val="0"/>
      </c:catAx>
      <c:valAx>
        <c:axId val="151213184"/>
        <c:scaling>
          <c:orientation val="minMax"/>
        </c:scaling>
        <c:delete val="1"/>
        <c:axPos val="l"/>
        <c:numFmt formatCode="\О\с\н\о\в\н\о\й" sourceLinked="1"/>
        <c:majorTickMark val="out"/>
        <c:minorTickMark val="none"/>
        <c:tickLblPos val="nextTo"/>
        <c:crossAx val="151211392"/>
        <c:crosses val="autoZero"/>
        <c:crossBetween val="between"/>
      </c:valAx>
      <c:spPr>
        <a:noFill/>
        <a:ln w="25405">
          <a:noFill/>
        </a:ln>
      </c:spPr>
    </c:plotArea>
    <c:plotVisOnly val="1"/>
    <c:dispBlanksAs val="gap"/>
    <c:showDLblsOverMax val="0"/>
  </c:chart>
  <c:txPr>
    <a:bodyPr/>
    <a:lstStyle/>
    <a:p>
      <a:pPr>
        <a:defRPr sz="1789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  <c:spPr>
        <a:blipFill>
          <a:blip xmlns:r="http://schemas.openxmlformats.org/officeDocument/2006/relationships" r:embed="rId1"/>
          <a:stretch>
            <a:fillRect/>
          </a:stretch>
        </a:blipFill>
      </c:spPr>
      <c:pictureOptions>
        <c:pictureFormat val="stretch"/>
      </c:pictureOptions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2012-2013г.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\О\с\н\о\в\н\о\й</c:formatCode>
                <c:ptCount val="1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район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\О\с\н\о\в\н\о\й</c:formatCode>
                <c:ptCount val="1"/>
                <c:pt idx="0">
                  <c:v>47.2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школа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6720096370949161E-2"/>
                  <c:y val="0.300828613606865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77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solidFill>
                <a:schemeClr val="lt1"/>
              </a:solidFill>
              <a:ln w="25301" cap="flat" cmpd="sng" algn="ctr">
                <a:solidFill>
                  <a:schemeClr val="accent5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\О\с\н\о\в\н\о\й</c:formatCode>
                <c:ptCount val="1"/>
                <c:pt idx="0">
                  <c:v>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660224"/>
        <c:axId val="150661760"/>
        <c:axId val="0"/>
      </c:bar3DChart>
      <c:catAx>
        <c:axId val="150660224"/>
        <c:scaling>
          <c:orientation val="minMax"/>
        </c:scaling>
        <c:delete val="1"/>
        <c:axPos val="b"/>
        <c:majorTickMark val="out"/>
        <c:minorTickMark val="none"/>
        <c:tickLblPos val="nextTo"/>
        <c:crossAx val="150661760"/>
        <c:crosses val="autoZero"/>
        <c:auto val="1"/>
        <c:lblAlgn val="ctr"/>
        <c:lblOffset val="100"/>
        <c:noMultiLvlLbl val="0"/>
      </c:catAx>
      <c:valAx>
        <c:axId val="150661760"/>
        <c:scaling>
          <c:orientation val="minMax"/>
        </c:scaling>
        <c:delete val="1"/>
        <c:axPos val="l"/>
        <c:numFmt formatCode="\О\с\н\о\в\н\о\й" sourceLinked="1"/>
        <c:majorTickMark val="out"/>
        <c:minorTickMark val="none"/>
        <c:tickLblPos val="nextTo"/>
        <c:crossAx val="150660224"/>
        <c:crosses val="autoZero"/>
        <c:crossBetween val="between"/>
      </c:valAx>
      <c:spPr>
        <a:noFill/>
        <a:ln w="25405">
          <a:noFill/>
        </a:ln>
      </c:spPr>
    </c:plotArea>
    <c:plotVisOnly val="1"/>
    <c:dispBlanksAs val="gap"/>
    <c:showDLblsOverMax val="0"/>
  </c:chart>
  <c:txPr>
    <a:bodyPr/>
    <a:lstStyle/>
    <a:p>
      <a:pPr>
        <a:defRPr sz="1789"/>
      </a:pPr>
      <a:endParaRPr lang="ru-RU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0.19288</cdr:x>
      <cdr:y>0.41141</cdr:y>
    </cdr:from>
    <cdr:to>
      <cdr:x>0.25194</cdr:x>
      <cdr:y>0.54781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175792" y="1671960"/>
          <a:ext cx="360040" cy="55436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5</a:t>
          </a:r>
          <a:endParaRPr lang="ru-RU" sz="2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0.39369</cdr:x>
      <cdr:y>0.16335</cdr:y>
    </cdr:from>
    <cdr:to>
      <cdr:x>0.45866</cdr:x>
      <cdr:y>0.27585</cdr:y>
    </cdr:to>
    <cdr:sp macro="" textlink="">
      <cdr:nvSpPr>
        <cdr:cNvPr id="3" name="Блок-схема: узел 2"/>
        <cdr:cNvSpPr/>
      </cdr:nvSpPr>
      <cdr:spPr>
        <a:xfrm xmlns:a="http://schemas.openxmlformats.org/drawingml/2006/main">
          <a:off x="2399928" y="663848"/>
          <a:ext cx="396044" cy="457200"/>
        </a:xfrm>
        <a:prstGeom xmlns:a="http://schemas.openxmlformats.org/drawingml/2006/main" prst="flowChartConnector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tx1"/>
              </a:solidFill>
            </a:rPr>
            <a:t>9</a:t>
          </a:r>
          <a:endParaRPr lang="ru-RU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0.5945</cdr:x>
      <cdr:y>0.71262</cdr:y>
    </cdr:from>
    <cdr:to>
      <cdr:x>0.64175</cdr:x>
      <cdr:y>0.7835</cdr:y>
    </cdr:to>
    <cdr:sp macro="" textlink="">
      <cdr:nvSpPr>
        <cdr:cNvPr id="4" name="Блок-схема: узел 3"/>
        <cdr:cNvSpPr/>
      </cdr:nvSpPr>
      <cdr:spPr>
        <a:xfrm xmlns:a="http://schemas.openxmlformats.org/drawingml/2006/main">
          <a:off x="3624064" y="2896096"/>
          <a:ext cx="288032" cy="288032"/>
        </a:xfrm>
        <a:prstGeom xmlns:a="http://schemas.openxmlformats.org/drawingml/2006/main" prst="flowChartConnector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1"/>
              </a:solidFill>
            </a:rPr>
            <a:t>1</a:t>
          </a:r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0.072</cdr:x>
      <cdr:y>0.09373</cdr:y>
    </cdr:from>
    <cdr:to>
      <cdr:x>0.17114</cdr:x>
      <cdr:y>0.21891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75295" y="431378"/>
          <a:ext cx="792088" cy="57606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FF0000"/>
              </a:solidFill>
            </a:rPr>
            <a:t>50%</a:t>
          </a:r>
          <a:endParaRPr lang="ru-RU" sz="20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0.44151</cdr:x>
      <cdr:y>0.46925</cdr:y>
    </cdr:from>
    <cdr:to>
      <cdr:x>0.53163</cdr:x>
      <cdr:y>0.55841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527623" y="2159570"/>
          <a:ext cx="720080" cy="41034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FF0000"/>
              </a:solidFill>
            </a:rPr>
            <a:t>48%</a:t>
          </a:r>
          <a:endParaRPr lang="ru-RU" sz="20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0.52262</cdr:x>
      <cdr:y>0.03115</cdr:y>
    </cdr:from>
    <cdr:to>
      <cdr:x>0.61275</cdr:x>
      <cdr:y>0.14067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175695" y="143346"/>
          <a:ext cx="720080" cy="50405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FF0000"/>
              </a:solidFill>
            </a:rPr>
            <a:t>51%</a:t>
          </a:r>
          <a:endParaRPr lang="ru-RU" sz="20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0.77497</cdr:x>
      <cdr:y>0.10938</cdr:y>
    </cdr:from>
    <cdr:to>
      <cdr:x>0.87411</cdr:x>
      <cdr:y>0.21891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6191919" y="503386"/>
          <a:ext cx="792088" cy="50405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rgbClr val="FF0000"/>
              </a:solidFill>
            </a:rPr>
            <a:t>50%</a:t>
          </a:r>
          <a:endParaRPr lang="ru-RU" sz="2000" dirty="0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0.64823</cdr:x>
      <cdr:y>0.00389</cdr:y>
    </cdr:from>
    <cdr:to>
      <cdr:x>0.76867</cdr:x>
      <cdr:y>0.09139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038328" y="16024"/>
          <a:ext cx="936104" cy="36004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FF0000"/>
              </a:solidFill>
            </a:rPr>
            <a:t>  67%</a:t>
          </a:r>
          <a:endParaRPr lang="ru-RU" sz="2000" b="1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0.7872</cdr:x>
      <cdr:y>0.00389</cdr:y>
    </cdr:from>
    <cdr:to>
      <cdr:x>0.89838</cdr:x>
      <cdr:y>0.10889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118448" y="16024"/>
          <a:ext cx="864096" cy="43204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FF0000"/>
              </a:solidFill>
            </a:rPr>
            <a:t> 75%</a:t>
          </a:r>
          <a:endParaRPr lang="ru-RU" sz="20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46FAD-A43D-4BDF-8D5E-1C7DA3E6E89D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0286A-1AD0-4ECC-8763-41E935934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286A-1AD0-4ECC-8763-41E93593458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0286A-1AD0-4ECC-8763-41E93593458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139F85-E9DE-4949-B9DC-6A64CAC24D0F}" type="slidenum">
              <a:rPr lang="ru-RU" altLang="ru-RU" smtClean="0"/>
              <a:pPr eaLnBrk="1" hangingPunct="1"/>
              <a:t>47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69635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9636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9637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9638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96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9641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964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0179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0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1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3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4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5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6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7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8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89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90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50192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193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194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195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196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197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198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199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0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1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2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3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4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5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6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7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8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09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10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11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12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13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14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15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16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0217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0218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0219" name="Rectangle 4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0220" name="Rectangle 4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0221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25F8EE-4905-4015-BA41-D5479294FBF0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250825" y="188913"/>
            <a:ext cx="1008063" cy="1008062"/>
            <a:chOff x="158" y="119"/>
            <a:chExt cx="635" cy="635"/>
          </a:xfrm>
        </p:grpSpPr>
        <p:sp>
          <p:nvSpPr>
            <p:cNvPr id="50223" name="Line 47"/>
            <p:cNvSpPr>
              <a:spLocks noChangeShapeType="1"/>
            </p:cNvSpPr>
            <p:nvPr/>
          </p:nvSpPr>
          <p:spPr bwMode="auto">
            <a:xfrm>
              <a:off x="158" y="119"/>
              <a:ext cx="0" cy="63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24" name="Line 48"/>
            <p:cNvSpPr>
              <a:spLocks noChangeShapeType="1"/>
            </p:cNvSpPr>
            <p:nvPr/>
          </p:nvSpPr>
          <p:spPr bwMode="auto">
            <a:xfrm>
              <a:off x="158" y="119"/>
              <a:ext cx="635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25" name="Line 49"/>
            <p:cNvSpPr>
              <a:spLocks noChangeShapeType="1"/>
            </p:cNvSpPr>
            <p:nvPr/>
          </p:nvSpPr>
          <p:spPr bwMode="auto">
            <a:xfrm>
              <a:off x="295" y="255"/>
              <a:ext cx="0" cy="36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26" name="Line 50"/>
            <p:cNvSpPr>
              <a:spLocks noChangeShapeType="1"/>
            </p:cNvSpPr>
            <p:nvPr/>
          </p:nvSpPr>
          <p:spPr bwMode="auto">
            <a:xfrm>
              <a:off x="295" y="255"/>
              <a:ext cx="317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 rot="5400000">
            <a:off x="7885113" y="188913"/>
            <a:ext cx="1008062" cy="1008062"/>
            <a:chOff x="158" y="119"/>
            <a:chExt cx="635" cy="635"/>
          </a:xfrm>
        </p:grpSpPr>
        <p:sp>
          <p:nvSpPr>
            <p:cNvPr id="50228" name="Line 52"/>
            <p:cNvSpPr>
              <a:spLocks noChangeShapeType="1"/>
            </p:cNvSpPr>
            <p:nvPr/>
          </p:nvSpPr>
          <p:spPr bwMode="auto">
            <a:xfrm>
              <a:off x="158" y="119"/>
              <a:ext cx="0" cy="63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29" name="Line 53"/>
            <p:cNvSpPr>
              <a:spLocks noChangeShapeType="1"/>
            </p:cNvSpPr>
            <p:nvPr/>
          </p:nvSpPr>
          <p:spPr bwMode="auto">
            <a:xfrm>
              <a:off x="158" y="119"/>
              <a:ext cx="635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30" name="Line 54"/>
            <p:cNvSpPr>
              <a:spLocks noChangeShapeType="1"/>
            </p:cNvSpPr>
            <p:nvPr/>
          </p:nvSpPr>
          <p:spPr bwMode="auto">
            <a:xfrm>
              <a:off x="295" y="255"/>
              <a:ext cx="0" cy="36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31" name="Line 55"/>
            <p:cNvSpPr>
              <a:spLocks noChangeShapeType="1"/>
            </p:cNvSpPr>
            <p:nvPr/>
          </p:nvSpPr>
          <p:spPr bwMode="auto">
            <a:xfrm>
              <a:off x="295" y="255"/>
              <a:ext cx="317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323850" y="5589588"/>
            <a:ext cx="1008063" cy="1008062"/>
            <a:chOff x="204" y="3521"/>
            <a:chExt cx="635" cy="635"/>
          </a:xfrm>
        </p:grpSpPr>
        <p:sp>
          <p:nvSpPr>
            <p:cNvPr id="50233" name="Line 57"/>
            <p:cNvSpPr>
              <a:spLocks noChangeShapeType="1"/>
            </p:cNvSpPr>
            <p:nvPr/>
          </p:nvSpPr>
          <p:spPr bwMode="auto">
            <a:xfrm>
              <a:off x="204" y="4156"/>
              <a:ext cx="635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34" name="Line 58"/>
            <p:cNvSpPr>
              <a:spLocks noChangeShapeType="1"/>
            </p:cNvSpPr>
            <p:nvPr/>
          </p:nvSpPr>
          <p:spPr bwMode="auto">
            <a:xfrm>
              <a:off x="204" y="3521"/>
              <a:ext cx="0" cy="63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35" name="Line 59"/>
            <p:cNvSpPr>
              <a:spLocks noChangeShapeType="1"/>
            </p:cNvSpPr>
            <p:nvPr/>
          </p:nvSpPr>
          <p:spPr bwMode="auto">
            <a:xfrm>
              <a:off x="340" y="3657"/>
              <a:ext cx="0" cy="36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36" name="Line 60"/>
            <p:cNvSpPr>
              <a:spLocks noChangeShapeType="1"/>
            </p:cNvSpPr>
            <p:nvPr/>
          </p:nvSpPr>
          <p:spPr bwMode="auto">
            <a:xfrm>
              <a:off x="340" y="4020"/>
              <a:ext cx="317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61"/>
          <p:cNvGrpSpPr>
            <a:grpSpLocks/>
          </p:cNvGrpSpPr>
          <p:nvPr/>
        </p:nvGrpSpPr>
        <p:grpSpPr bwMode="auto">
          <a:xfrm rot="16200000">
            <a:off x="7885113" y="5589588"/>
            <a:ext cx="1008062" cy="1008062"/>
            <a:chOff x="204" y="3521"/>
            <a:chExt cx="635" cy="635"/>
          </a:xfrm>
        </p:grpSpPr>
        <p:sp>
          <p:nvSpPr>
            <p:cNvPr id="50238" name="Line 62"/>
            <p:cNvSpPr>
              <a:spLocks noChangeShapeType="1"/>
            </p:cNvSpPr>
            <p:nvPr/>
          </p:nvSpPr>
          <p:spPr bwMode="auto">
            <a:xfrm>
              <a:off x="204" y="4156"/>
              <a:ext cx="635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39" name="Line 63"/>
            <p:cNvSpPr>
              <a:spLocks noChangeShapeType="1"/>
            </p:cNvSpPr>
            <p:nvPr/>
          </p:nvSpPr>
          <p:spPr bwMode="auto">
            <a:xfrm>
              <a:off x="204" y="3521"/>
              <a:ext cx="0" cy="63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40" name="Line 64"/>
            <p:cNvSpPr>
              <a:spLocks noChangeShapeType="1"/>
            </p:cNvSpPr>
            <p:nvPr/>
          </p:nvSpPr>
          <p:spPr bwMode="auto">
            <a:xfrm>
              <a:off x="340" y="3657"/>
              <a:ext cx="0" cy="36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41" name="Line 65"/>
            <p:cNvSpPr>
              <a:spLocks noChangeShapeType="1"/>
            </p:cNvSpPr>
            <p:nvPr/>
          </p:nvSpPr>
          <p:spPr bwMode="auto">
            <a:xfrm>
              <a:off x="340" y="4020"/>
              <a:ext cx="317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3B945-B34A-4BD6-A557-60460B9171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44073-8EAA-4A09-BCD3-32E568208D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02BB2-DF48-422D-85AD-856D4CA4A3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D9C85-02D2-4CFA-8B8D-92AFAB77136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607BF-F7D6-4E0C-AE69-A64393EF14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66548-B572-47BD-A3B1-2B258B762B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4522E-FEB5-4ADB-B044-49C4728A3C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A80A4-90E5-476E-9908-F9087E52EE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323C7-6BCA-464E-96DD-D45BA62E1E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FA60A-8B11-4209-8B22-B0C7E24C8C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0813" cy="11414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6858000" y="5638800"/>
            <a:ext cx="1598613" cy="455613"/>
          </a:xfrm>
        </p:spPr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4D6F06-220B-401B-B02A-04D5D332816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C4EC42-45DC-44A3-A244-61B8F167BB3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2C0E37C-765C-4B06-A690-4E86DE47D71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388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388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F02AD5-FD65-476D-ABBE-03134CF35BF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BBD13E-E20E-4E32-A4FD-98F85F1CF8D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194FE0-3D22-4557-A91E-8FEEC2A77A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EEBF0DD-8D83-4CEB-8F21-F5C0488EA2E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90260EA-FCB6-4EDE-A04B-FED3ED7064C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8E59D4-7C14-47FD-B3AE-BDD49DF2D21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FA8646A-56F2-4BAE-AC27-01A485E7978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1513" cy="55610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5610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0C6460-953C-44F5-8B79-BBC2D86541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0813" cy="11414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388461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>
          <a:xfrm>
            <a:off x="685800" y="61722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>
          <a:xfrm>
            <a:off x="3124200" y="61722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6553200" y="61722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211A9B96-99B5-48C2-970C-9B4DC68527D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0813" cy="11414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3884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3884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>
          <a:xfrm>
            <a:off x="685800" y="61722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3124200" y="61722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6553200" y="61722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2F4630EA-F52D-4F1D-8D37-FD642C4B472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68611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8612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8613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8614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86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861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861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686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3262D393-C006-4854-945F-EE1753008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ransition>
    <p:strips dir="r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49155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56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57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58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59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0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1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2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3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4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5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166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49168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69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0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1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2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3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4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5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6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7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8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79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0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1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2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3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4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5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6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7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8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89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90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91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192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9193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9194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195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49196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49197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704936F2-7F31-4D62-AB66-7C71C27F97C8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250825" y="188913"/>
            <a:ext cx="1008063" cy="1008062"/>
            <a:chOff x="158" y="119"/>
            <a:chExt cx="635" cy="635"/>
          </a:xfrm>
        </p:grpSpPr>
        <p:sp>
          <p:nvSpPr>
            <p:cNvPr id="49199" name="Line 47"/>
            <p:cNvSpPr>
              <a:spLocks noChangeShapeType="1"/>
            </p:cNvSpPr>
            <p:nvPr/>
          </p:nvSpPr>
          <p:spPr bwMode="auto">
            <a:xfrm>
              <a:off x="158" y="119"/>
              <a:ext cx="0" cy="63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00" name="Line 48"/>
            <p:cNvSpPr>
              <a:spLocks noChangeShapeType="1"/>
            </p:cNvSpPr>
            <p:nvPr/>
          </p:nvSpPr>
          <p:spPr bwMode="auto">
            <a:xfrm>
              <a:off x="158" y="119"/>
              <a:ext cx="635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01" name="Line 49"/>
            <p:cNvSpPr>
              <a:spLocks noChangeShapeType="1"/>
            </p:cNvSpPr>
            <p:nvPr/>
          </p:nvSpPr>
          <p:spPr bwMode="auto">
            <a:xfrm>
              <a:off x="295" y="255"/>
              <a:ext cx="0" cy="36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02" name="Line 50"/>
            <p:cNvSpPr>
              <a:spLocks noChangeShapeType="1"/>
            </p:cNvSpPr>
            <p:nvPr/>
          </p:nvSpPr>
          <p:spPr bwMode="auto">
            <a:xfrm>
              <a:off x="295" y="255"/>
              <a:ext cx="317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 rot="5400000">
            <a:off x="7885113" y="188913"/>
            <a:ext cx="1008062" cy="1008062"/>
            <a:chOff x="158" y="119"/>
            <a:chExt cx="635" cy="635"/>
          </a:xfrm>
        </p:grpSpPr>
        <p:sp>
          <p:nvSpPr>
            <p:cNvPr id="49204" name="Line 52"/>
            <p:cNvSpPr>
              <a:spLocks noChangeShapeType="1"/>
            </p:cNvSpPr>
            <p:nvPr/>
          </p:nvSpPr>
          <p:spPr bwMode="auto">
            <a:xfrm>
              <a:off x="158" y="119"/>
              <a:ext cx="0" cy="63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05" name="Line 53"/>
            <p:cNvSpPr>
              <a:spLocks noChangeShapeType="1"/>
            </p:cNvSpPr>
            <p:nvPr/>
          </p:nvSpPr>
          <p:spPr bwMode="auto">
            <a:xfrm>
              <a:off x="158" y="119"/>
              <a:ext cx="635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06" name="Line 54"/>
            <p:cNvSpPr>
              <a:spLocks noChangeShapeType="1"/>
            </p:cNvSpPr>
            <p:nvPr/>
          </p:nvSpPr>
          <p:spPr bwMode="auto">
            <a:xfrm>
              <a:off x="295" y="255"/>
              <a:ext cx="0" cy="36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07" name="Line 55"/>
            <p:cNvSpPr>
              <a:spLocks noChangeShapeType="1"/>
            </p:cNvSpPr>
            <p:nvPr/>
          </p:nvSpPr>
          <p:spPr bwMode="auto">
            <a:xfrm>
              <a:off x="295" y="255"/>
              <a:ext cx="317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323850" y="5589588"/>
            <a:ext cx="1008063" cy="1008062"/>
            <a:chOff x="204" y="3521"/>
            <a:chExt cx="635" cy="635"/>
          </a:xfrm>
        </p:grpSpPr>
        <p:sp>
          <p:nvSpPr>
            <p:cNvPr id="49209" name="Line 57"/>
            <p:cNvSpPr>
              <a:spLocks noChangeShapeType="1"/>
            </p:cNvSpPr>
            <p:nvPr/>
          </p:nvSpPr>
          <p:spPr bwMode="auto">
            <a:xfrm>
              <a:off x="204" y="4156"/>
              <a:ext cx="635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10" name="Line 58"/>
            <p:cNvSpPr>
              <a:spLocks noChangeShapeType="1"/>
            </p:cNvSpPr>
            <p:nvPr/>
          </p:nvSpPr>
          <p:spPr bwMode="auto">
            <a:xfrm>
              <a:off x="204" y="3521"/>
              <a:ext cx="0" cy="63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11" name="Line 59"/>
            <p:cNvSpPr>
              <a:spLocks noChangeShapeType="1"/>
            </p:cNvSpPr>
            <p:nvPr/>
          </p:nvSpPr>
          <p:spPr bwMode="auto">
            <a:xfrm>
              <a:off x="340" y="3657"/>
              <a:ext cx="0" cy="36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12" name="Line 60"/>
            <p:cNvSpPr>
              <a:spLocks noChangeShapeType="1"/>
            </p:cNvSpPr>
            <p:nvPr/>
          </p:nvSpPr>
          <p:spPr bwMode="auto">
            <a:xfrm>
              <a:off x="340" y="4020"/>
              <a:ext cx="317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61"/>
          <p:cNvGrpSpPr>
            <a:grpSpLocks/>
          </p:cNvGrpSpPr>
          <p:nvPr/>
        </p:nvGrpSpPr>
        <p:grpSpPr bwMode="auto">
          <a:xfrm rot="16200000">
            <a:off x="7885113" y="5589588"/>
            <a:ext cx="1008062" cy="1008062"/>
            <a:chOff x="204" y="3521"/>
            <a:chExt cx="635" cy="635"/>
          </a:xfrm>
        </p:grpSpPr>
        <p:sp>
          <p:nvSpPr>
            <p:cNvPr id="49214" name="Line 62"/>
            <p:cNvSpPr>
              <a:spLocks noChangeShapeType="1"/>
            </p:cNvSpPr>
            <p:nvPr/>
          </p:nvSpPr>
          <p:spPr bwMode="auto">
            <a:xfrm>
              <a:off x="204" y="4156"/>
              <a:ext cx="635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15" name="Line 63"/>
            <p:cNvSpPr>
              <a:spLocks noChangeShapeType="1"/>
            </p:cNvSpPr>
            <p:nvPr/>
          </p:nvSpPr>
          <p:spPr bwMode="auto">
            <a:xfrm>
              <a:off x="204" y="3521"/>
              <a:ext cx="0" cy="635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16" name="Line 64"/>
            <p:cNvSpPr>
              <a:spLocks noChangeShapeType="1"/>
            </p:cNvSpPr>
            <p:nvPr/>
          </p:nvSpPr>
          <p:spPr bwMode="auto">
            <a:xfrm>
              <a:off x="340" y="3657"/>
              <a:ext cx="0" cy="363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9217" name="Line 65"/>
            <p:cNvSpPr>
              <a:spLocks noChangeShapeType="1"/>
            </p:cNvSpPr>
            <p:nvPr/>
          </p:nvSpPr>
          <p:spPr bwMode="auto">
            <a:xfrm>
              <a:off x="340" y="4020"/>
              <a:ext cx="317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>
    <p:strips dir="r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52600"/>
            <a:ext cx="777081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0" y="5638800"/>
            <a:ext cx="15986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28688D0E-A89F-4C94-BE2D-20E95A8C12AE}" type="datetimeFigureOut">
              <a:rPr lang="ru-RU" smtClean="0"/>
              <a:pPr/>
              <a:t>16.03.2017</a:t>
            </a:fld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ransition>
    <p:strips dir="rd"/>
  </p:transition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2pPr>
      <a:lvl3pPr marL="1143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3pPr>
      <a:lvl4pPr marL="1600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4pPr>
      <a:lvl5pPr marL="20574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9pPr>
    </p:titleStyle>
    <p:bodyStyle>
      <a:lvl1pPr marL="342900" indent="-342900" algn="l" defTabSz="449263" rtl="0" eaLnBrk="1" fontAlgn="base" hangingPunct="1"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FFFFFF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081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3884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1722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1722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1722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A82EB97F-723F-4F61-AA6B-660F9E580A1B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ransition>
    <p:strips dir="rd"/>
  </p:transition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2pPr>
      <a:lvl3pPr marL="1143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3pPr>
      <a:lvl4pPr marL="1600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4pPr>
      <a:lvl5pPr marL="20574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Verdana" pitchFamily="34" charset="0"/>
          <a:cs typeface="Lucida Sans Unicode" charset="0"/>
        </a:defRPr>
      </a:lvl9pPr>
    </p:titleStyle>
    <p:bodyStyle>
      <a:lvl1pPr marL="342900" indent="-342900" algn="l" defTabSz="449263" rtl="0" eaLnBrk="1" fontAlgn="base" hangingPunct="1"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FFFFFF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Comic Sans MS" pitchFamily="64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klub-drug.ru/wp-content/uploads/2011/04/93.gif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klub-drug.ru/wp-content/uploads/2011/04/93.gif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2.gif"/><Relationship Id="rId3" Type="http://schemas.openxmlformats.org/officeDocument/2006/relationships/image" Target="../media/image27.jpeg"/><Relationship Id="rId21" Type="http://schemas.openxmlformats.org/officeDocument/2006/relationships/image" Target="../media/image45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gif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8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6.jpeg"/><Relationship Id="rId7" Type="http://schemas.openxmlformats.org/officeDocument/2006/relationships/image" Target="../media/image1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09.jpe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\картинки на школьныю тему\школьные рисунки\MP90040235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047705" cy="6572272"/>
          </a:xfrm>
          <a:prstGeom prst="roundRect">
            <a:avLst>
              <a:gd name="adj" fmla="val 19817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714348" y="1357298"/>
            <a:ext cx="7772400" cy="24288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ОТЧЁТ О РАБОТЕ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НАД </a:t>
            </a:r>
            <a:r>
              <a:rPr lang="ru-RU" b="1" dirty="0" smtClean="0">
                <a:solidFill>
                  <a:srgbClr val="FF0000"/>
                </a:solidFill>
              </a:rPr>
              <a:t>ПРОБЛЕМОЙ ШКОЛЫ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4653136"/>
            <a:ext cx="53285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Подготовила; Кузьменко Н. А., зам. директора        по УВР Никольской СШ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772400" cy="1219200"/>
          </a:xfrm>
        </p:spPr>
        <p:txBody>
          <a:bodyPr/>
          <a:lstStyle/>
          <a:p>
            <a:r>
              <a:rPr lang="ru-RU" sz="3200" b="1" dirty="0" smtClean="0">
                <a:effectLst/>
              </a:rPr>
              <a:t/>
            </a:r>
            <a:br>
              <a:rPr lang="ru-RU" sz="3200" b="1" dirty="0" smtClean="0">
                <a:effectLst/>
              </a:rPr>
            </a:br>
            <a:r>
              <a:rPr lang="ru-RU" sz="3200" b="1" dirty="0" smtClean="0">
                <a:solidFill>
                  <a:srgbClr val="FF0000"/>
                </a:solidFill>
                <a:effectLst/>
              </a:rPr>
              <a:t>Работа по реализации методической темы преследовала следующие цели: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14282" y="1142984"/>
            <a:ext cx="7143800" cy="2000264"/>
          </a:xfrm>
          <a:prstGeom prst="horizontalScroll">
            <a:avLst>
              <a:gd name="adj" fmla="val 12984"/>
            </a:avLst>
          </a:prstGeom>
          <a:gradFill>
            <a:gsLst>
              <a:gs pos="0">
                <a:srgbClr val="FFFF99"/>
              </a:gs>
              <a:gs pos="50000">
                <a:srgbClr val="FFFFC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Непрерывное совершенствование уровня педагогического мастерства педагогов, их компетенции в организации учебного процесса.</a:t>
            </a:r>
          </a:p>
          <a:p>
            <a:pPr algn="ctr"/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42976" y="2928934"/>
            <a:ext cx="7072362" cy="1890528"/>
          </a:xfrm>
          <a:prstGeom prst="horizontalScroll">
            <a:avLst/>
          </a:prstGeom>
          <a:gradFill>
            <a:gsLst>
              <a:gs pos="0">
                <a:srgbClr val="FFFF99"/>
              </a:gs>
              <a:gs pos="50000">
                <a:srgbClr val="FFFFC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Создание условий для развития учебных возможностей каждого учащегося, в том числе творческих.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500298" y="4643446"/>
            <a:ext cx="6215106" cy="1890528"/>
          </a:xfrm>
          <a:prstGeom prst="horizontalScroll">
            <a:avLst/>
          </a:prstGeom>
          <a:gradFill>
            <a:gsLst>
              <a:gs pos="0">
                <a:srgbClr val="FFFF99"/>
              </a:gs>
              <a:gs pos="50000">
                <a:srgbClr val="FFFFC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Обеспечение высокого методического уровня проведения всех видов занятий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7785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5"/>
            <a:ext cx="7943824" cy="994621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effectLst/>
              </a:rPr>
              <a:t>Для реализации поставленной цели были сформулированы 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/>
              </a:rPr>
            </a:br>
            <a:r>
              <a:rPr lang="ru-RU" sz="2800" b="1" dirty="0" smtClean="0">
                <a:solidFill>
                  <a:srgbClr val="FF0000"/>
                </a:solidFill>
                <a:effectLst/>
              </a:rPr>
              <a:t>следующие задачи: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500174"/>
            <a:ext cx="2286016" cy="3000396"/>
          </a:xfrm>
          <a:prstGeom prst="rect">
            <a:avLst/>
          </a:prstGeom>
          <a:gradFill>
            <a:gsLst>
              <a:gs pos="0">
                <a:srgbClr val="FFFF99"/>
              </a:gs>
              <a:gs pos="50000">
                <a:srgbClr val="FFFFC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Продолжить работу по предоставлению качественного  образования.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1670" y="3429000"/>
            <a:ext cx="2428892" cy="3286148"/>
          </a:xfrm>
          <a:prstGeom prst="rect">
            <a:avLst/>
          </a:prstGeom>
          <a:gradFill>
            <a:gsLst>
              <a:gs pos="0">
                <a:srgbClr val="FFFF99"/>
              </a:gs>
              <a:gs pos="50000">
                <a:srgbClr val="FFFFC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Продолжить работу по развитию способностей мотивированных учащихся, а также усилить работу по подготовке учащихся к сдаче экзаменов в формате ЕНТ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1357298"/>
            <a:ext cx="2286016" cy="3271854"/>
          </a:xfrm>
          <a:prstGeom prst="rect">
            <a:avLst/>
          </a:prstGeom>
          <a:gradFill>
            <a:gsLst>
              <a:gs pos="0">
                <a:srgbClr val="FFFF99"/>
              </a:gs>
              <a:gs pos="50000">
                <a:srgbClr val="FFFFC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Обеспечить внедрение в учебный процесс отдельных элементов образовательных технологий, в том числе развивающего обучения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00826" y="3429000"/>
            <a:ext cx="2414598" cy="3286148"/>
          </a:xfrm>
          <a:prstGeom prst="rect">
            <a:avLst/>
          </a:prstGeom>
          <a:gradFill>
            <a:gsLst>
              <a:gs pos="0">
                <a:srgbClr val="FFFF99"/>
              </a:gs>
              <a:gs pos="50000">
                <a:srgbClr val="FFFFC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Продолжить работу по внедрению курсов по выбору для развития способностей и склонностей детей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31648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85822"/>
          </a:xfrm>
        </p:spPr>
        <p:txBody>
          <a:bodyPr/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rgbClr val="FF0000"/>
                </a:solidFill>
              </a:rPr>
              <a:t>Работа осуществлялась по следующим направлениям</a:t>
            </a:r>
            <a:r>
              <a:rPr lang="ru-RU" sz="4000" b="1" dirty="0" smtClean="0">
                <a:solidFill>
                  <a:schemeClr val="bg2"/>
                </a:solidFill>
              </a:rPr>
              <a:t>:</a:t>
            </a: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Выноска с четырьмя стрелками 2"/>
          <p:cNvSpPr/>
          <p:nvPr/>
        </p:nvSpPr>
        <p:spPr>
          <a:xfrm>
            <a:off x="3786182" y="3000372"/>
            <a:ext cx="1428760" cy="1357322"/>
          </a:xfrm>
          <a:prstGeom prst="quadArrowCallout">
            <a:avLst>
              <a:gd name="adj1" fmla="val 18515"/>
              <a:gd name="adj2" fmla="val 18515"/>
              <a:gd name="adj3" fmla="val 18515"/>
              <a:gd name="adj4" fmla="val 4542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500298" y="1285860"/>
            <a:ext cx="3857652" cy="1571636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Работа над единой методической темой как коллективная деятельность</a:t>
            </a:r>
          </a:p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286380" y="2714620"/>
            <a:ext cx="3714776" cy="1714512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Индивидуальная методическая работа</a:t>
            </a:r>
          </a:p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42844" y="2786058"/>
            <a:ext cx="3571868" cy="1700218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Работа  творческих групп</a:t>
            </a:r>
          </a:p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2428860" y="4572008"/>
            <a:ext cx="4214842" cy="1700218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algn="ctr"/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Диагностико-мониторинговая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деятельность.</a:t>
            </a:r>
          </a:p>
          <a:p>
            <a:r>
              <a:rPr lang="ru-RU" dirty="0" smtClean="0"/>
              <a:t> 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22344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омб 3"/>
          <p:cNvSpPr/>
          <p:nvPr/>
        </p:nvSpPr>
        <p:spPr>
          <a:xfrm>
            <a:off x="3071802" y="3071810"/>
            <a:ext cx="2714644" cy="1500198"/>
          </a:xfrm>
          <a:prstGeom prst="diamon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Формы работы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285728"/>
            <a:ext cx="4143404" cy="2857496"/>
          </a:xfrm>
          <a:prstGeom prst="roundRect">
            <a:avLst>
              <a:gd name="adj" fmla="val 28667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Повышение профессионального мастерства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дидактическая подготовка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(семинары, консультации, педсоветы)</a:t>
            </a:r>
          </a:p>
          <a:p>
            <a:pPr marL="0" lvl="1"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методическая подготовка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(организация работы МО, курсовая подготовка и т.д.)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3438" y="285728"/>
            <a:ext cx="4286280" cy="2857520"/>
          </a:xfrm>
          <a:prstGeom prst="roundRect">
            <a:avLst>
              <a:gd name="adj" fmla="val 28667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Повышение исследовательской деятельности учителей</a:t>
            </a:r>
          </a:p>
          <a:p>
            <a:pPr lvl="0"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работа над темами самообразования</a:t>
            </a:r>
          </a:p>
          <a:p>
            <a:pPr lvl="0"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организация исследовательской деятельности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29256" y="4071942"/>
            <a:ext cx="3500462" cy="1214446"/>
          </a:xfrm>
          <a:prstGeom prst="roundRect">
            <a:avLst>
              <a:gd name="adj" fmla="val 28667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Изучение, обобщение и внедрение ППО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4143380"/>
            <a:ext cx="3214710" cy="1143008"/>
          </a:xfrm>
          <a:prstGeom prst="roundRect">
            <a:avLst>
              <a:gd name="adj" fmla="val 28667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Организация аттестации</a:t>
            </a: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488" y="5429264"/>
            <a:ext cx="3214710" cy="1285884"/>
          </a:xfrm>
          <a:prstGeom prst="roundRect">
            <a:avLst>
              <a:gd name="adj" fmla="val 28667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Организация работы с одаренными детьми.</a:t>
            </a:r>
          </a:p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2" name="Прямая со стрелкой 11"/>
          <p:cNvCxnSpPr>
            <a:endCxn id="5" idx="2"/>
          </p:cNvCxnSpPr>
          <p:nvPr/>
        </p:nvCxnSpPr>
        <p:spPr>
          <a:xfrm rot="10800000">
            <a:off x="2214546" y="3143224"/>
            <a:ext cx="1785950" cy="142900"/>
          </a:xfrm>
          <a:prstGeom prst="straightConnector1">
            <a:avLst/>
          </a:prstGeom>
          <a:ln>
            <a:solidFill>
              <a:schemeClr val="accent2">
                <a:lumMod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2"/>
            <a:endCxn id="9" idx="0"/>
          </p:cNvCxnSpPr>
          <p:nvPr/>
        </p:nvCxnSpPr>
        <p:spPr>
          <a:xfrm rot="16200000" flipH="1">
            <a:off x="4018355" y="4982776"/>
            <a:ext cx="857256" cy="35719"/>
          </a:xfrm>
          <a:prstGeom prst="straightConnector1">
            <a:avLst/>
          </a:prstGeom>
          <a:ln>
            <a:solidFill>
              <a:schemeClr val="accent2">
                <a:lumMod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  <a:endCxn id="8" idx="3"/>
          </p:cNvCxnSpPr>
          <p:nvPr/>
        </p:nvCxnSpPr>
        <p:spPr>
          <a:xfrm rot="5400000">
            <a:off x="3893339" y="4179099"/>
            <a:ext cx="142876" cy="928694"/>
          </a:xfrm>
          <a:prstGeom prst="straightConnector1">
            <a:avLst/>
          </a:prstGeom>
          <a:ln>
            <a:solidFill>
              <a:schemeClr val="accent2">
                <a:lumMod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2"/>
            <a:endCxn id="7" idx="1"/>
          </p:cNvCxnSpPr>
          <p:nvPr/>
        </p:nvCxnSpPr>
        <p:spPr>
          <a:xfrm rot="16200000" flipH="1">
            <a:off x="4875612" y="4125520"/>
            <a:ext cx="107157" cy="1000132"/>
          </a:xfrm>
          <a:prstGeom prst="straightConnector1">
            <a:avLst/>
          </a:prstGeom>
          <a:ln>
            <a:solidFill>
              <a:schemeClr val="accent2">
                <a:lumMod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6" idx="2"/>
          </p:cNvCxnSpPr>
          <p:nvPr/>
        </p:nvCxnSpPr>
        <p:spPr>
          <a:xfrm flipV="1">
            <a:off x="4786314" y="3143248"/>
            <a:ext cx="2000264" cy="142876"/>
          </a:xfrm>
          <a:prstGeom prst="straightConnector1">
            <a:avLst/>
          </a:prstGeom>
          <a:ln>
            <a:solidFill>
              <a:schemeClr val="accent2">
                <a:lumMod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55549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198486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25000"/>
                  </a:schemeClr>
                </a:solidFill>
                <a:effectLst/>
              </a:rPr>
              <a:t/>
            </a:r>
            <a:br>
              <a:rPr lang="ru-RU" sz="3600" b="1" dirty="0" smtClean="0">
                <a:solidFill>
                  <a:schemeClr val="accent2">
                    <a:lumMod val="25000"/>
                  </a:schemeClr>
                </a:solidFill>
                <a:effectLst/>
              </a:rPr>
            </a:br>
            <a:r>
              <a:rPr lang="ru-RU" sz="3600" b="1" dirty="0" smtClean="0">
                <a:solidFill>
                  <a:srgbClr val="FF0000"/>
                </a:solidFill>
                <a:effectLst/>
              </a:rPr>
              <a:t>Учебно-воспитательный процесс </a:t>
            </a:r>
            <a:br>
              <a:rPr lang="ru-RU" sz="3600" b="1" dirty="0" smtClean="0">
                <a:solidFill>
                  <a:srgbClr val="FF0000"/>
                </a:solidFill>
                <a:effectLst/>
              </a:rPr>
            </a:br>
            <a:r>
              <a:rPr lang="ru-RU" sz="3600" b="1" dirty="0" smtClean="0">
                <a:solidFill>
                  <a:srgbClr val="FF0000"/>
                </a:solidFill>
                <a:effectLst/>
              </a:rPr>
              <a:t>обеспечивают учителя школы:</a:t>
            </a:r>
            <a:r>
              <a:rPr lang="ru-RU" sz="4800" b="1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effectLst/>
              </a:rPr>
            </a:br>
            <a:endParaRPr lang="ru-RU" sz="48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606222" cy="5589240"/>
          </a:xfrm>
          <a:noFill/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  <p:txBody>
          <a:bodyPr/>
          <a:lstStyle/>
          <a:p>
            <a:pPr lvl="0"/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Всего - 24</a:t>
            </a:r>
            <a:endParaRPr lang="ru-RU" sz="3600" b="1" dirty="0">
              <a:solidFill>
                <a:schemeClr val="accent3">
                  <a:lumMod val="10000"/>
                </a:schemeClr>
              </a:solidFill>
              <a:effectLst/>
            </a:endParaRPr>
          </a:p>
          <a:p>
            <a:pPr lvl="0"/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Высшее образование </a:t>
            </a:r>
            <a:r>
              <a:rPr lang="ru-RU" sz="3600" b="1" dirty="0">
                <a:solidFill>
                  <a:schemeClr val="accent3">
                    <a:lumMod val="10000"/>
                  </a:schemeClr>
                </a:solidFill>
                <a:effectLst/>
              </a:rPr>
              <a:t>– </a:t>
            </a:r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21</a:t>
            </a:r>
            <a:endParaRPr lang="ru-RU" sz="3600" b="1" dirty="0">
              <a:solidFill>
                <a:schemeClr val="accent3">
                  <a:lumMod val="10000"/>
                </a:schemeClr>
              </a:solidFill>
              <a:effectLst/>
            </a:endParaRPr>
          </a:p>
          <a:p>
            <a:pPr lvl="0"/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Незаконченное высшее </a:t>
            </a:r>
            <a:r>
              <a:rPr lang="ru-RU" sz="3600" b="1" dirty="0">
                <a:solidFill>
                  <a:schemeClr val="accent3">
                    <a:lumMod val="10000"/>
                  </a:schemeClr>
                </a:solidFill>
                <a:effectLst/>
              </a:rPr>
              <a:t>– </a:t>
            </a:r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1</a:t>
            </a:r>
            <a:endParaRPr lang="ru-RU" sz="3600" b="1" dirty="0">
              <a:solidFill>
                <a:schemeClr val="accent3">
                  <a:lumMod val="10000"/>
                </a:schemeClr>
              </a:solidFill>
              <a:effectLst/>
            </a:endParaRPr>
          </a:p>
          <a:p>
            <a:pPr lvl="0"/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Средне-специальное – 2</a:t>
            </a:r>
          </a:p>
          <a:p>
            <a:pPr lvl="0"/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Учитель, награждённый медалью     Ы. </a:t>
            </a:r>
            <a:r>
              <a:rPr lang="ru-RU" sz="3600" b="1" dirty="0" err="1" smtClean="0">
                <a:solidFill>
                  <a:schemeClr val="accent3">
                    <a:lumMod val="10000"/>
                  </a:schemeClr>
                </a:solidFill>
                <a:effectLst/>
              </a:rPr>
              <a:t>Алтынсарина</a:t>
            </a:r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 – </a:t>
            </a:r>
            <a:r>
              <a:rPr lang="ru-RU" sz="3600" b="1" dirty="0" err="1" smtClean="0">
                <a:solidFill>
                  <a:schemeClr val="accent3">
                    <a:lumMod val="10000"/>
                  </a:schemeClr>
                </a:solidFill>
                <a:effectLst/>
              </a:rPr>
              <a:t>Кабдина</a:t>
            </a:r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 Б. К.</a:t>
            </a:r>
          </a:p>
          <a:p>
            <a:pPr lvl="0"/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effectLst/>
              </a:rPr>
              <a:t>Учитель, награждённый значком «Почётный работник образования» - Кузьменко Н. А.</a:t>
            </a:r>
            <a:endParaRPr lang="ru-RU" sz="3600" b="1" dirty="0">
              <a:solidFill>
                <a:schemeClr val="accent3">
                  <a:lumMod val="10000"/>
                </a:schemeClr>
              </a:solidFill>
              <a:effectLst/>
            </a:endParaRPr>
          </a:p>
          <a:p>
            <a:endParaRPr lang="ru-RU" sz="1400" dirty="0">
              <a:solidFill>
                <a:schemeClr val="accent3">
                  <a:lumMod val="10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8571068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99592" y="332803"/>
            <a:ext cx="68407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КАДРОВЫЙ СОСТАВ ПО КАТЕГОРИЯМ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2566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27488013"/>
              </p:ext>
            </p:extLst>
          </p:nvPr>
        </p:nvGraphicFramePr>
        <p:xfrm>
          <a:off x="214282" y="214290"/>
          <a:ext cx="8643998" cy="642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755576" y="764704"/>
            <a:ext cx="7772400" cy="1143000"/>
          </a:xfrm>
        </p:spPr>
        <p:txBody>
          <a:bodyPr/>
          <a:lstStyle/>
          <a:p>
            <a:r>
              <a:rPr lang="ru-RU" sz="3600" b="1" dirty="0">
                <a:solidFill>
                  <a:schemeClr val="accent5">
                    <a:lumMod val="25000"/>
                  </a:schemeClr>
                </a:solidFill>
              </a:rPr>
              <a:t>Первый этап</a:t>
            </a:r>
            <a:br>
              <a:rPr lang="ru-RU" sz="36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3600" b="1" dirty="0">
                <a:solidFill>
                  <a:schemeClr val="accent5">
                    <a:lumMod val="25000"/>
                  </a:schemeClr>
                </a:solidFill>
              </a:rPr>
              <a:t> «Организационный» 2012/2013 год</a:t>
            </a:r>
            <a:br>
              <a:rPr lang="ru-RU" sz="3600" b="1" dirty="0">
                <a:solidFill>
                  <a:schemeClr val="accent5">
                    <a:lumMod val="25000"/>
                  </a:schemeClr>
                </a:solidFill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971600" y="1700808"/>
            <a:ext cx="7272808" cy="4536504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2800" dirty="0" smtClean="0"/>
              <a:t>Составление Программы развития школы по проблеме и перспективного плана работы на 5 лет.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800" dirty="0"/>
              <a:t>Выбор тематики работы методических </a:t>
            </a:r>
            <a:r>
              <a:rPr lang="ru-RU" sz="2800" dirty="0" smtClean="0"/>
              <a:t>объединений</a:t>
            </a:r>
            <a:r>
              <a:rPr lang="ru-RU" sz="2800" dirty="0"/>
              <a:t>.</a:t>
            </a:r>
            <a:endParaRPr lang="ru-RU" sz="2800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800" dirty="0"/>
              <a:t>Определение состава проблемных </a:t>
            </a:r>
            <a:r>
              <a:rPr lang="ru-RU" sz="2800" dirty="0" smtClean="0"/>
              <a:t>групп.</a:t>
            </a:r>
            <a:endParaRPr lang="ru-RU" sz="2800" dirty="0"/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800" dirty="0" smtClean="0"/>
              <a:t>Разработка индивидуальных тем самообразования учителей.</a:t>
            </a:r>
            <a:endParaRPr lang="ru-RU" sz="2800" dirty="0"/>
          </a:p>
          <a:p>
            <a:pPr marL="457200" indent="-457200" algn="l">
              <a:buFont typeface="Arial" pitchFamily="34" charset="0"/>
              <a:buChar char="•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2094952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9613" y="-2979738"/>
            <a:ext cx="3600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5200" y="-7629525"/>
            <a:ext cx="36004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1604" y="571480"/>
            <a:ext cx="657229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ln>
                  <a:solidFill>
                    <a:srgbClr val="0000CC"/>
                  </a:solidFill>
                </a:ln>
                <a:solidFill>
                  <a:srgbClr val="9900FF"/>
                </a:solidFill>
                <a:latin typeface="Arial" charset="0"/>
              </a:rPr>
              <a:t>Реализация перспективных Программ  в работе школы</a:t>
            </a:r>
          </a:p>
        </p:txBody>
      </p:sp>
      <p:pic>
        <p:nvPicPr>
          <p:cNvPr id="275461" name="Picture 5" descr="C:\Users\пользователь\Desktop\SAM_00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025" y="2349500"/>
            <a:ext cx="2012950" cy="32400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Рисунок 5" descr="C:\Users\пользователь\Desktop\SAM_00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8225" y="2349500"/>
            <a:ext cx="2089150" cy="32400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Рисунок 6" descr="C:\Users\пользователь\Desktop\SAM_00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6750" y="2349500"/>
            <a:ext cx="2135188" cy="32781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" name="Рисунок 7" descr="C:\Users\пользователь\Desktop\Новая папка (2)\SAM_013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2349500"/>
            <a:ext cx="2160587" cy="32400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1859371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 со стрелкой вниз 8"/>
          <p:cNvSpPr/>
          <p:nvPr/>
        </p:nvSpPr>
        <p:spPr>
          <a:xfrm>
            <a:off x="785786" y="1928802"/>
            <a:ext cx="7929618" cy="2286016"/>
          </a:xfrm>
          <a:prstGeom prst="downArrowCallout">
            <a:avLst>
              <a:gd name="adj1" fmla="val 34146"/>
              <a:gd name="adj2" fmla="val 27318"/>
              <a:gd name="adj3" fmla="val 12375"/>
              <a:gd name="adj4" fmla="val 87625"/>
            </a:avLst>
          </a:prstGeom>
          <a:gradFill flip="none" rotWithShape="1">
            <a:gsLst>
              <a:gs pos="0">
                <a:srgbClr val="B1EBF9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89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«Построение образовательной среды на основе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деятельностного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подхода»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«Воспитательная работа как средство социальной адаптации школьников».</a:t>
            </a:r>
          </a:p>
          <a:p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«Психологический комфорт и воспитательный потенциал урока как условие развития учащихся».</a:t>
            </a:r>
          </a:p>
          <a:p>
            <a:pPr algn="ctr"/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785786" y="214290"/>
            <a:ext cx="7929618" cy="1643074"/>
          </a:xfrm>
          <a:prstGeom prst="downArrowCallout">
            <a:avLst>
              <a:gd name="adj1" fmla="val 45690"/>
              <a:gd name="adj2" fmla="val 41552"/>
              <a:gd name="adj3" fmla="val 13965"/>
              <a:gd name="adj4" fmla="val 832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25000"/>
                  </a:schemeClr>
                </a:solidFill>
              </a:rPr>
              <a:t>Первый этап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25000"/>
                  </a:schemeClr>
                </a:solidFill>
              </a:rPr>
              <a:t> «Организационный» 2012/2013 год</a:t>
            </a:r>
          </a:p>
          <a:p>
            <a:pPr algn="ctr"/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5786" y="4286256"/>
            <a:ext cx="7929618" cy="2286016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Семинар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Формирование системы диагностики интересов, творческих возможностей и развития личности школьников и учителей.</a:t>
            </a:r>
          </a:p>
          <a:p>
            <a:pPr algn="ctr"/>
            <a:r>
              <a:rPr lang="ru-RU" sz="2400" b="1" dirty="0" err="1" smtClean="0">
                <a:solidFill>
                  <a:schemeClr val="accent5">
                    <a:lumMod val="25000"/>
                  </a:schemeClr>
                </a:solidFill>
              </a:rPr>
              <a:t>Педчтения</a:t>
            </a:r>
            <a:endParaRPr lang="ru-RU" sz="24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«Технология развивающего обучения»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lvl="0" algn="ctr">
              <a:buFont typeface="Arial" pitchFamily="34" charset="0"/>
              <a:buChar char="•"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 ШКОЛЫ: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«Формирование личности учителя и учащегося в адаптивной системе образования»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</a:rPr>
              <a:t>Годы работы: 2012-2017</a:t>
            </a:r>
            <a:endParaRPr lang="ru-RU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2253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 со стрелкой вниз 8"/>
          <p:cNvSpPr/>
          <p:nvPr/>
        </p:nvSpPr>
        <p:spPr>
          <a:xfrm>
            <a:off x="899592" y="1340769"/>
            <a:ext cx="7815812" cy="4140458"/>
          </a:xfrm>
          <a:prstGeom prst="downArrowCallout">
            <a:avLst>
              <a:gd name="adj1" fmla="val 33008"/>
              <a:gd name="adj2" fmla="val 27318"/>
              <a:gd name="adj3" fmla="val 12375"/>
              <a:gd name="adj4" fmla="val 87625"/>
            </a:avLst>
          </a:prstGeom>
          <a:gradFill>
            <a:gsLst>
              <a:gs pos="0">
                <a:srgbClr val="B1EBF9"/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«Формирование языковой компетенции учащихся на уроках казахского, русского и английского языков».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Педсовет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«Партнёрские отношения с родителями как фактор создания положительной среды обучения и воспитания учащихся».</a:t>
            </a:r>
          </a:p>
          <a:p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«Совершенствование профессионального мастерства и компетентности учителя через участие в работе школьного методического объединения»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814742" y="142852"/>
            <a:ext cx="7929618" cy="1197916"/>
          </a:xfrm>
          <a:prstGeom prst="downArrowCallout">
            <a:avLst>
              <a:gd name="adj1" fmla="val 45690"/>
              <a:gd name="adj2" fmla="val 41552"/>
              <a:gd name="adj3" fmla="val 13965"/>
              <a:gd name="adj4" fmla="val 83276"/>
            </a:avLst>
          </a:prstGeom>
          <a:solidFill>
            <a:srgbClr val="CC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Второй этап </a:t>
            </a:r>
          </a:p>
          <a:p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 «Теоретическое исследование проблемы, внедрение новых идей» 2013/2014 год</a:t>
            </a:r>
            <a:b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</a:b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5157192"/>
            <a:ext cx="7920880" cy="1440160"/>
          </a:xfrm>
          <a:prstGeom prst="rect">
            <a:avLst/>
          </a:prstGeom>
          <a:gradFill>
            <a:gsLst>
              <a:gs pos="0">
                <a:srgbClr val="4EF0C9"/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Семинар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</a:rPr>
              <a:t> Инновационные системы контроля и учёта знаний.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                                       Методический декадник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«Формирование языковой компетенции учащихся на уроках казахского, русского и английского языков».</a:t>
            </a:r>
          </a:p>
          <a:p>
            <a:pPr>
              <a:buFont typeface="Arial" pitchFamily="34" charset="0"/>
              <a:buChar char="•"/>
            </a:pPr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  <a:p>
            <a:pPr lvl="0" algn="ctr">
              <a:buFont typeface="Arial" pitchFamily="34" charset="0"/>
              <a:buChar char="•"/>
            </a:pPr>
            <a:endParaRPr lang="ru-RU" sz="2400" b="1" dirty="0" smtClean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18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 со стрелкой вниз 8"/>
          <p:cNvSpPr/>
          <p:nvPr/>
        </p:nvSpPr>
        <p:spPr>
          <a:xfrm>
            <a:off x="714348" y="1628800"/>
            <a:ext cx="7929618" cy="2862080"/>
          </a:xfrm>
          <a:prstGeom prst="downArrowCallout">
            <a:avLst>
              <a:gd name="adj1" fmla="val 34146"/>
              <a:gd name="adj2" fmla="val 27318"/>
              <a:gd name="adj3" fmla="val 12375"/>
              <a:gd name="adj4" fmla="val 87625"/>
            </a:avLst>
          </a:prstGeom>
          <a:gradFill>
            <a:gsLst>
              <a:gs pos="0">
                <a:srgbClr val="68D6B4"/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«Организация исследовательской деятельности учащихся и учителей».</a:t>
            </a:r>
          </a:p>
          <a:p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Педсовет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«Совершенствование работы с родителями в условиях модернизации образования».</a:t>
            </a:r>
          </a:p>
          <a:p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«Методическая культура учителя – важнейшее условие повышения качества учебного процесса».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714348" y="142852"/>
            <a:ext cx="7929618" cy="1643074"/>
          </a:xfrm>
          <a:prstGeom prst="downArrowCallout">
            <a:avLst>
              <a:gd name="adj1" fmla="val 45690"/>
              <a:gd name="adj2" fmla="val 41552"/>
              <a:gd name="adj3" fmla="val 13965"/>
              <a:gd name="adj4" fmla="val 83276"/>
            </a:avLst>
          </a:prstGeom>
          <a:gradFill>
            <a:gsLst>
              <a:gs pos="0">
                <a:srgbClr val="4ED1F0"/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Третий этап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«Практическое исследование проблемы» 2014/2015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</a:b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5786" y="4293096"/>
            <a:ext cx="7929618" cy="2422052"/>
          </a:xfrm>
          <a:prstGeom prst="rect">
            <a:avLst/>
          </a:prstGeom>
          <a:gradFill flip="none" rotWithShape="1">
            <a:gsLst>
              <a:gs pos="0">
                <a:srgbClr val="99FF66"/>
              </a:gs>
              <a:gs pos="100000">
                <a:schemeClr val="bg2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Семинар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Самоменеджмент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учителя, или как лучше организовать свою работу».</a:t>
            </a:r>
          </a:p>
          <a:p>
            <a:pPr lvl="0"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Методический декадник.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«Современный урок – современный учитель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lvl="0"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Районный семинар учителей начальных классов.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«Новые подходы к обучению учащихся»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607191" y="214290"/>
            <a:ext cx="7929618" cy="2000264"/>
          </a:xfrm>
          <a:prstGeom prst="downArrowCallout">
            <a:avLst>
              <a:gd name="adj1" fmla="val 45690"/>
              <a:gd name="adj2" fmla="val 41552"/>
              <a:gd name="adj3" fmla="val 13491"/>
              <a:gd name="adj4" fmla="val 75691"/>
            </a:avLst>
          </a:prstGeom>
          <a:gradFill>
            <a:gsLst>
              <a:gs pos="0">
                <a:srgbClr val="4ED1F0"/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25000"/>
                  </a:schemeClr>
                </a:solidFill>
              </a:rPr>
              <a:t>Подготовка к осуществлению пилотного проекта по внедрению обновлённого содержания образования </a:t>
            </a:r>
            <a:endParaRPr lang="ru-RU" sz="3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28662" y="2214554"/>
            <a:ext cx="7286676" cy="3643338"/>
          </a:xfrm>
          <a:prstGeom prst="round2DiagRect">
            <a:avLst>
              <a:gd name="adj1" fmla="val 32400"/>
              <a:gd name="adj2" fmla="val 0"/>
            </a:avLst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690336"/>
            <a:ext cx="5976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Прохождение курсов по обновлению содержания образования – 13 учителей в ЦПМ при НИШ в г. Астане.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Посещение семинаров в НИШ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г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Кокшетау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Проведение семинаров в школе тренерами «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Орлеу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».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2558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628764"/>
          </a:xfrm>
          <a:prstGeom prst="downArrowCallout">
            <a:avLst>
              <a:gd name="adj1" fmla="val 45690"/>
              <a:gd name="adj2" fmla="val 41552"/>
              <a:gd name="adj3" fmla="val 13965"/>
              <a:gd name="adj4" fmla="val 83276"/>
            </a:avLst>
          </a:prstGeom>
          <a:gradFill>
            <a:gsLst>
              <a:gs pos="0">
                <a:srgbClr val="4ED1F0"/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effectLst/>
              </a:rPr>
              <a:t>Четвёртый этап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effectLst/>
              </a:rPr>
              <a:t>«Обобщение и оценка результатов»</a:t>
            </a:r>
            <a:b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effectLst/>
              </a:rPr>
            </a:b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effectLst/>
              </a:rPr>
              <a:t> 2015/2016 год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</a:b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3713018"/>
            <a:ext cx="8001056" cy="3002130"/>
          </a:xfrm>
          <a:prstGeom prst="rect">
            <a:avLst/>
          </a:prstGeom>
          <a:gradFill flip="none" rotWithShape="1">
            <a:gsLst>
              <a:gs pos="0">
                <a:srgbClr val="99FF66"/>
              </a:gs>
              <a:gs pos="100000">
                <a:schemeClr val="bg2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Методический декадник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Авторский урок: инициатива, творчество, поиск».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Фестиваль аттестуемого учителя.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Работа в режиме эксперимента по апробации нового содержания образования.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Совместные семинары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с учителями НИШ и тренерами ЦПМ г. Кокшетау- 3 семинара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Районный семинар по теме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: «Особенности обучения в 1 классе по обновлённой программе»</a:t>
            </a:r>
          </a:p>
          <a:p>
            <a:pPr algn="ctr"/>
            <a:endParaRPr lang="ru-RU" sz="24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400" dirty="0" smtClean="0"/>
              <a:t> </a:t>
            </a:r>
          </a:p>
          <a:p>
            <a:pPr algn="ctr"/>
            <a:endParaRPr lang="ru-RU" sz="2400" b="1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714348" y="1628800"/>
            <a:ext cx="7929618" cy="2084218"/>
          </a:xfrm>
          <a:prstGeom prst="downArrowCallout">
            <a:avLst>
              <a:gd name="adj1" fmla="val 34146"/>
              <a:gd name="adj2" fmla="val 27318"/>
              <a:gd name="adj3" fmla="val 12375"/>
              <a:gd name="adj4" fmla="val 84500"/>
            </a:avLst>
          </a:prstGeom>
          <a:gradFill>
            <a:gsLst>
              <a:gs pos="0">
                <a:srgbClr val="68D6B4"/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Творческое самоопределение педагога и ученика в школе и в ближайшем окружении».</a:t>
            </a:r>
          </a:p>
          <a:p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«Стратегия поликультурного воспитания школьников через непрерывное гражданско-правовое воспитание»</a:t>
            </a:r>
          </a:p>
          <a:p>
            <a:pPr algn="ctr"/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14290"/>
            <a:ext cx="8176422" cy="1774550"/>
          </a:xfrm>
          <a:prstGeom prst="downArrowCallout">
            <a:avLst>
              <a:gd name="adj1" fmla="val 45690"/>
              <a:gd name="adj2" fmla="val 41552"/>
              <a:gd name="adj3" fmla="val 35045"/>
              <a:gd name="adj4" fmla="val 83276"/>
            </a:avLst>
          </a:prstGeom>
          <a:gradFill>
            <a:gsLst>
              <a:gs pos="0">
                <a:srgbClr val="4ED1F0"/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endParaRPr lang="ru-RU" sz="28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effectLst/>
              </a:rPr>
              <a:t>Пятый этап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effectLst/>
              </a:rPr>
              <a:t>«Анализ и прогнозирование» 2016/2017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</a:b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3861048"/>
            <a:ext cx="7929618" cy="2845004"/>
          </a:xfrm>
          <a:prstGeom prst="rect">
            <a:avLst/>
          </a:prstGeom>
          <a:gradFill flip="none" rotWithShape="1">
            <a:gsLst>
              <a:gs pos="0">
                <a:srgbClr val="99FF66"/>
              </a:gs>
              <a:gs pos="100000">
                <a:schemeClr val="bg2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Семинар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Критериальное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оценивание учащихся».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Региональные семинары в НИШ г. Кокшетау и в г.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Степногорске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</a:rPr>
              <a:t>Методический декадник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«Формирование творческого потенциала учителей и учащихся в контексте развития навыков широкого спектра».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</a:rPr>
              <a:t>Отчётная конференция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 завершению работы над проблемой школы.</a:t>
            </a:r>
          </a:p>
          <a:p>
            <a:pPr algn="ctr"/>
            <a:endParaRPr lang="ru-RU" sz="20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400" dirty="0" smtClean="0"/>
              <a:t> </a:t>
            </a:r>
          </a:p>
          <a:p>
            <a:pPr algn="ctr"/>
            <a:endParaRPr lang="ru-RU" sz="2400" b="1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827584" y="1857364"/>
            <a:ext cx="7816382" cy="1571636"/>
          </a:xfrm>
          <a:prstGeom prst="downArrowCallout">
            <a:avLst>
              <a:gd name="adj1" fmla="val 34146"/>
              <a:gd name="adj2" fmla="val 27318"/>
              <a:gd name="adj3" fmla="val 12375"/>
              <a:gd name="adj4" fmla="val 84500"/>
            </a:avLst>
          </a:prstGeom>
          <a:gradFill>
            <a:gsLst>
              <a:gs pos="0">
                <a:srgbClr val="68D6B4"/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Системно-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деятельностный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подход к обучению по обновлённым программам».</a:t>
            </a:r>
          </a:p>
          <a:p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«Адаптация обучающихся к обучению на новом уровне образования».</a:t>
            </a:r>
          </a:p>
          <a:p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Педсовет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«Новые воспитательные технологии»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3135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Качество обучения учащихся по школе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404595433"/>
              </p:ext>
            </p:extLst>
          </p:nvPr>
        </p:nvGraphicFramePr>
        <p:xfrm>
          <a:off x="468313" y="1341438"/>
          <a:ext cx="7989887" cy="460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55776" y="3429000"/>
            <a:ext cx="720080" cy="482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48%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7882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Качество обучения в начальных классах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631015"/>
              </p:ext>
            </p:extLst>
          </p:nvPr>
        </p:nvGraphicFramePr>
        <p:xfrm>
          <a:off x="685800" y="18288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550303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Качество обучения в старших классах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348671"/>
              </p:ext>
            </p:extLst>
          </p:nvPr>
        </p:nvGraphicFramePr>
        <p:xfrm>
          <a:off x="685800" y="18288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332654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25703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979712" y="260648"/>
            <a:ext cx="5472608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4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  <a:ea typeface="+mj-ea"/>
                <a:cs typeface="+mj-cs"/>
              </a:rPr>
              <a:t>Результаты  ЕНТ – 2013 года</a:t>
            </a:r>
            <a:endParaRPr lang="ru-RU" sz="4400" dirty="0">
              <a:solidFill>
                <a:srgbClr val="FF0000"/>
              </a:solidFill>
              <a:latin typeface="Arial" pitchFamily="34" charset="0"/>
            </a:endParaRPr>
          </a:p>
        </p:txBody>
      </p:sp>
      <p:graphicFrame>
        <p:nvGraphicFramePr>
          <p:cNvPr id="11" name="Диаграмма 15"/>
          <p:cNvGraphicFramePr>
            <a:graphicFrameLocks/>
          </p:cNvGraphicFramePr>
          <p:nvPr/>
        </p:nvGraphicFramePr>
        <p:xfrm>
          <a:off x="571500" y="1785938"/>
          <a:ext cx="4756150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5" name="Прямоугольник 19"/>
          <p:cNvSpPr>
            <a:spLocks noChangeArrowheads="1"/>
          </p:cNvSpPr>
          <p:nvPr/>
        </p:nvSpPr>
        <p:spPr bwMode="auto">
          <a:xfrm>
            <a:off x="7267575" y="4926013"/>
            <a:ext cx="860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>
                <a:solidFill>
                  <a:srgbClr val="CCFFFF"/>
                </a:solidFill>
              </a:rPr>
              <a:t>школа</a:t>
            </a:r>
          </a:p>
        </p:txBody>
      </p:sp>
      <p:sp>
        <p:nvSpPr>
          <p:cNvPr id="30726" name="Прямоугольник 36"/>
          <p:cNvSpPr>
            <a:spLocks noChangeArrowheads="1"/>
          </p:cNvSpPr>
          <p:nvPr/>
        </p:nvSpPr>
        <p:spPr bwMode="auto">
          <a:xfrm>
            <a:off x="1022350" y="2716213"/>
            <a:ext cx="1204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</a:rPr>
              <a:t>район</a:t>
            </a:r>
          </a:p>
          <a:p>
            <a:r>
              <a:rPr lang="en-US" altLang="ru-RU">
                <a:solidFill>
                  <a:schemeClr val="bg1"/>
                </a:solidFill>
              </a:rPr>
              <a:t>V</a:t>
            </a:r>
            <a:r>
              <a:rPr lang="ru-RU" altLang="ru-RU">
                <a:solidFill>
                  <a:schemeClr val="bg1"/>
                </a:solidFill>
              </a:rPr>
              <a:t> место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44513"/>
            <a:ext cx="9906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9906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89363"/>
            <a:ext cx="9906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30" name="Скругленный прямоугольник 21"/>
          <p:cNvSpPr>
            <a:spLocks noChangeArrowheads="1"/>
          </p:cNvSpPr>
          <p:nvPr/>
        </p:nvSpPr>
        <p:spPr bwMode="auto">
          <a:xfrm>
            <a:off x="4786313" y="1785938"/>
            <a:ext cx="3857625" cy="3429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800"/>
              <a:t>Итоги поступления выпускников 2013 г.</a:t>
            </a:r>
          </a:p>
          <a:p>
            <a:endParaRPr lang="ru-RU" altLang="ru-RU" sz="2800"/>
          </a:p>
          <a:p>
            <a:r>
              <a:rPr lang="ru-RU" altLang="ru-RU" sz="2800"/>
              <a:t>ВУЗы -  7, из них по гранту – 6</a:t>
            </a:r>
          </a:p>
          <a:p>
            <a:endParaRPr lang="ru-RU" altLang="ru-RU" sz="2800"/>
          </a:p>
          <a:p>
            <a:r>
              <a:rPr lang="ru-RU" altLang="ru-RU" sz="2800"/>
              <a:t>Колледжи - 4</a:t>
            </a:r>
          </a:p>
        </p:txBody>
      </p:sp>
      <p:sp>
        <p:nvSpPr>
          <p:cNvPr id="30731" name="Прямоугольник 22"/>
          <p:cNvSpPr>
            <a:spLocks noChangeArrowheads="1"/>
          </p:cNvSpPr>
          <p:nvPr/>
        </p:nvSpPr>
        <p:spPr bwMode="auto">
          <a:xfrm>
            <a:off x="571500" y="5500688"/>
            <a:ext cx="7858125" cy="914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400">
                <a:solidFill>
                  <a:srgbClr val="C00000"/>
                </a:solidFill>
              </a:rPr>
              <a:t>Ержанов Нурлан – обладатель аттестата со знаком «Алтын белгі»</a:t>
            </a:r>
          </a:p>
        </p:txBody>
      </p:sp>
    </p:spTree>
    <p:extLst>
      <p:ext uri="{BB962C8B-B14F-4D97-AF65-F5344CB8AC3E}">
        <p14:creationId xmlns:p14="http://schemas.microsoft.com/office/powerpoint/2010/main" val="7581310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4"/>
          <p:cNvSpPr txBox="1">
            <a:spLocks noChangeArrowheads="1"/>
          </p:cNvSpPr>
          <p:nvPr/>
        </p:nvSpPr>
        <p:spPr bwMode="auto">
          <a:xfrm>
            <a:off x="754062" y="544513"/>
            <a:ext cx="8135938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ru-RU" altLang="ru-RU" sz="3600" b="1" dirty="0" smtClean="0">
                <a:ln>
                  <a:solidFill>
                    <a:schemeClr val="tx2"/>
                  </a:solidFill>
                </a:ln>
                <a:solidFill>
                  <a:srgbClr val="9900FF"/>
                </a:solidFill>
                <a:latin typeface="Arial" charset="0"/>
              </a:rPr>
              <a:t>Итоги ЕНТ- 2014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62075" y="2152650"/>
            <a:ext cx="7386638" cy="41433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Всего выпускников –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Участвовало в ЕНТ –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Средний балл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          91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Поступило в ВУЗы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 11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них по гранту –    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Поступило в колледжи –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них по гранту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- 1</a:t>
            </a:r>
          </a:p>
        </p:txBody>
      </p:sp>
      <p:pic>
        <p:nvPicPr>
          <p:cNvPr id="4" name="Рисунок 3" descr="H:\DSCN305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2643188"/>
            <a:ext cx="3000375" cy="214312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2629" name="Прямоугольник 4"/>
          <p:cNvSpPr>
            <a:spLocks noChangeArrowheads="1"/>
          </p:cNvSpPr>
          <p:nvPr/>
        </p:nvSpPr>
        <p:spPr bwMode="auto">
          <a:xfrm>
            <a:off x="5449888" y="4786313"/>
            <a:ext cx="33480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Классный руководитель 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Кабдина Б.К.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с обладателем аттестата «Алтын 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белг</a:t>
            </a:r>
            <a:r>
              <a:rPr lang="kk-KZ" altLang="ru-RU" sz="1400" b="1">
                <a:solidFill>
                  <a:srgbClr val="9900FF"/>
                </a:solidFill>
              </a:rPr>
              <a:t>і»</a:t>
            </a:r>
            <a:r>
              <a:rPr lang="en-US" altLang="ru-RU" sz="1400" b="1">
                <a:solidFill>
                  <a:srgbClr val="9900FF"/>
                </a:solidFill>
              </a:rPr>
              <a:t> </a:t>
            </a:r>
            <a:r>
              <a:rPr lang="ru-RU" altLang="ru-RU" sz="1400" b="1">
                <a:solidFill>
                  <a:srgbClr val="9900FF"/>
                </a:solidFill>
              </a:rPr>
              <a:t>Степашкиным Иваном</a:t>
            </a:r>
          </a:p>
        </p:txBody>
      </p:sp>
    </p:spTree>
    <p:extLst>
      <p:ext uri="{BB962C8B-B14F-4D97-AF65-F5344CB8AC3E}">
        <p14:creationId xmlns:p14="http://schemas.microsoft.com/office/powerpoint/2010/main" val="87388257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Планируемый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40768"/>
            <a:ext cx="7702624" cy="460283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Сформированная творческая личность с развитыми природными познавательными способностями и задатками, умеющая анализировать ситуацию, ставить цель, добиваться высокого качества труда, то есть способная жить, учиться и работать в новых социально-экономических условиях.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3054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4"/>
          <p:cNvSpPr txBox="1">
            <a:spLocks noChangeArrowheads="1"/>
          </p:cNvSpPr>
          <p:nvPr/>
        </p:nvSpPr>
        <p:spPr bwMode="auto">
          <a:xfrm>
            <a:off x="754062" y="544513"/>
            <a:ext cx="8135938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ru-RU" altLang="ru-RU" sz="3600" b="1" dirty="0" smtClean="0">
                <a:ln>
                  <a:solidFill>
                    <a:schemeClr val="tx2"/>
                  </a:solidFill>
                </a:ln>
                <a:solidFill>
                  <a:srgbClr val="9900FF"/>
                </a:solidFill>
                <a:latin typeface="Arial" charset="0"/>
              </a:rPr>
              <a:t>Итоги ЕНТ- 2015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62075" y="2152650"/>
            <a:ext cx="7386638" cy="41433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                Всего выпускников – 7</a:t>
            </a:r>
            <a:endParaRPr lang="ru-RU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                Участвовало в ЕНТ – 5</a:t>
            </a:r>
            <a:endParaRPr lang="ru-RU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                Средний балл 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–           86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                Поступило в ВУЗы 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–  3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                Из них по гранту –     2</a:t>
            </a:r>
            <a:endParaRPr lang="ru-RU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                Поступило в колледжи – 3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                 Из них по гранту 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- 1</a:t>
            </a:r>
          </a:p>
        </p:txBody>
      </p:sp>
    </p:spTree>
    <p:extLst>
      <p:ext uri="{BB962C8B-B14F-4D97-AF65-F5344CB8AC3E}">
        <p14:creationId xmlns:p14="http://schemas.microsoft.com/office/powerpoint/2010/main" val="182308119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25703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979712" y="260648"/>
            <a:ext cx="5472608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4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  <a:ea typeface="+mj-ea"/>
                <a:cs typeface="+mj-cs"/>
              </a:rPr>
              <a:t>Результаты  ЕНТ – </a:t>
            </a:r>
            <a:r>
              <a:rPr lang="ru-RU" sz="4400" b="1" kern="0" dirty="0" smtClean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  <a:ea typeface="+mj-ea"/>
                <a:cs typeface="+mj-cs"/>
              </a:rPr>
              <a:t>2016 </a:t>
            </a:r>
            <a:r>
              <a:rPr lang="ru-RU" sz="4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  <a:ea typeface="+mj-ea"/>
                <a:cs typeface="+mj-cs"/>
              </a:rPr>
              <a:t>года</a:t>
            </a:r>
            <a:endParaRPr lang="ru-RU" sz="4400" dirty="0">
              <a:solidFill>
                <a:srgbClr val="FF0000"/>
              </a:solidFill>
              <a:latin typeface="Arial" pitchFamily="34" charset="0"/>
            </a:endParaRPr>
          </a:p>
        </p:txBody>
      </p:sp>
      <p:graphicFrame>
        <p:nvGraphicFramePr>
          <p:cNvPr id="11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325182"/>
              </p:ext>
            </p:extLst>
          </p:nvPr>
        </p:nvGraphicFramePr>
        <p:xfrm>
          <a:off x="571500" y="1785938"/>
          <a:ext cx="4756150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5" name="Прямоугольник 19"/>
          <p:cNvSpPr>
            <a:spLocks noChangeArrowheads="1"/>
          </p:cNvSpPr>
          <p:nvPr/>
        </p:nvSpPr>
        <p:spPr bwMode="auto">
          <a:xfrm>
            <a:off x="7267575" y="4926013"/>
            <a:ext cx="860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>
                <a:solidFill>
                  <a:srgbClr val="CCFFFF"/>
                </a:solidFill>
              </a:rPr>
              <a:t>школа</a:t>
            </a:r>
          </a:p>
        </p:txBody>
      </p:sp>
      <p:sp>
        <p:nvSpPr>
          <p:cNvPr id="30726" name="Прямоугольник 36"/>
          <p:cNvSpPr>
            <a:spLocks noChangeArrowheads="1"/>
          </p:cNvSpPr>
          <p:nvPr/>
        </p:nvSpPr>
        <p:spPr bwMode="auto">
          <a:xfrm>
            <a:off x="1022350" y="2716213"/>
            <a:ext cx="1204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>
                <a:solidFill>
                  <a:schemeClr val="bg1"/>
                </a:solidFill>
              </a:rPr>
              <a:t>район</a:t>
            </a:r>
          </a:p>
          <a:p>
            <a:r>
              <a:rPr lang="en-US" altLang="ru-RU">
                <a:solidFill>
                  <a:schemeClr val="bg1"/>
                </a:solidFill>
              </a:rPr>
              <a:t>V</a:t>
            </a:r>
            <a:r>
              <a:rPr lang="ru-RU" altLang="ru-RU">
                <a:solidFill>
                  <a:schemeClr val="bg1"/>
                </a:solidFill>
              </a:rPr>
              <a:t> место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44513"/>
            <a:ext cx="9906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9906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89363"/>
            <a:ext cx="9906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30" name="Скругленный прямоугольник 21"/>
          <p:cNvSpPr>
            <a:spLocks noChangeArrowheads="1"/>
          </p:cNvSpPr>
          <p:nvPr/>
        </p:nvSpPr>
        <p:spPr bwMode="auto">
          <a:xfrm>
            <a:off x="4786313" y="1785938"/>
            <a:ext cx="3857625" cy="3429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800" dirty="0"/>
              <a:t>Итоги поступления выпускников </a:t>
            </a:r>
            <a:r>
              <a:rPr lang="ru-RU" altLang="ru-RU" sz="2800" dirty="0" smtClean="0"/>
              <a:t>2016 </a:t>
            </a:r>
            <a:r>
              <a:rPr lang="ru-RU" altLang="ru-RU" sz="2800" dirty="0"/>
              <a:t>г.</a:t>
            </a:r>
          </a:p>
          <a:p>
            <a:r>
              <a:rPr lang="ru-RU" altLang="ru-RU" sz="2800" dirty="0" smtClean="0"/>
              <a:t>Всего - 6</a:t>
            </a:r>
            <a:endParaRPr lang="ru-RU" altLang="ru-RU" sz="2800" dirty="0"/>
          </a:p>
          <a:p>
            <a:r>
              <a:rPr lang="ru-RU" altLang="ru-RU" sz="2800" dirty="0"/>
              <a:t>ВУЗы -  </a:t>
            </a:r>
            <a:r>
              <a:rPr lang="ru-RU" altLang="ru-RU" sz="2800" dirty="0" smtClean="0"/>
              <a:t>4, </a:t>
            </a:r>
            <a:r>
              <a:rPr lang="ru-RU" altLang="ru-RU" sz="2800" dirty="0"/>
              <a:t>из них по гранту – </a:t>
            </a:r>
            <a:r>
              <a:rPr lang="ru-RU" altLang="ru-RU" sz="2800" dirty="0" smtClean="0"/>
              <a:t>2</a:t>
            </a:r>
            <a:endParaRPr lang="ru-RU" altLang="ru-RU" sz="2800" dirty="0"/>
          </a:p>
          <a:p>
            <a:endParaRPr lang="ru-RU" altLang="ru-RU" sz="2800" dirty="0"/>
          </a:p>
          <a:p>
            <a:r>
              <a:rPr lang="ru-RU" altLang="ru-RU" sz="2800" dirty="0"/>
              <a:t>Колледжи - </a:t>
            </a:r>
            <a:r>
              <a:rPr lang="ru-RU" altLang="ru-RU" sz="2800" dirty="0" smtClean="0"/>
              <a:t>1</a:t>
            </a:r>
            <a:endParaRPr lang="ru-RU" altLang="ru-RU" sz="2800" dirty="0"/>
          </a:p>
        </p:txBody>
      </p:sp>
      <p:sp>
        <p:nvSpPr>
          <p:cNvPr id="30731" name="Прямоугольник 22"/>
          <p:cNvSpPr>
            <a:spLocks noChangeArrowheads="1"/>
          </p:cNvSpPr>
          <p:nvPr/>
        </p:nvSpPr>
        <p:spPr bwMode="auto">
          <a:xfrm>
            <a:off x="571500" y="5500688"/>
            <a:ext cx="7858125" cy="914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400" dirty="0" smtClean="0">
                <a:solidFill>
                  <a:srgbClr val="C00000"/>
                </a:solidFill>
              </a:rPr>
              <a:t>Зуева Карина и </a:t>
            </a:r>
            <a:r>
              <a:rPr lang="ru-RU" altLang="ru-RU" sz="2400" dirty="0" err="1" smtClean="0">
                <a:solidFill>
                  <a:srgbClr val="C00000"/>
                </a:solidFill>
              </a:rPr>
              <a:t>Токашев</a:t>
            </a:r>
            <a:r>
              <a:rPr lang="ru-RU" altLang="ru-RU" sz="2400" dirty="0" smtClean="0">
                <a:solidFill>
                  <a:srgbClr val="C00000"/>
                </a:solidFill>
              </a:rPr>
              <a:t> </a:t>
            </a:r>
            <a:r>
              <a:rPr lang="ru-RU" altLang="ru-RU" sz="2400" dirty="0" err="1" smtClean="0">
                <a:solidFill>
                  <a:srgbClr val="C00000"/>
                </a:solidFill>
              </a:rPr>
              <a:t>Рамиль</a:t>
            </a:r>
            <a:r>
              <a:rPr lang="ru-RU" altLang="ru-RU" sz="2400" dirty="0" smtClean="0">
                <a:solidFill>
                  <a:srgbClr val="C00000"/>
                </a:solidFill>
              </a:rPr>
              <a:t>– обладатели </a:t>
            </a:r>
            <a:r>
              <a:rPr lang="ru-RU" altLang="ru-RU" sz="2400" dirty="0">
                <a:solidFill>
                  <a:srgbClr val="C00000"/>
                </a:solidFill>
              </a:rPr>
              <a:t>аттестата </a:t>
            </a:r>
            <a:r>
              <a:rPr lang="ru-RU" altLang="ru-RU" sz="2400" dirty="0" smtClean="0">
                <a:solidFill>
                  <a:srgbClr val="C00000"/>
                </a:solidFill>
              </a:rPr>
              <a:t>с отличием.</a:t>
            </a:r>
            <a:endParaRPr lang="ru-RU" alt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886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 descr="http://klub-drug.ru/wp-content/uploads/2011/04/93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39700"/>
            <a:ext cx="14033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616" y="1292744"/>
            <a:ext cx="275502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dirty="0">
                <a:ln w="1905"/>
                <a:solidFill>
                  <a:srgbClr val="000066">
                    <a:lumMod val="60000"/>
                    <a:lumOff val="40000"/>
                  </a:srgbClr>
                </a:solidFill>
                <a:effectLst>
                  <a:glow rad="101600">
                    <a:srgbClr val="0099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92147" y="3574113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9388" y="3404836"/>
            <a:ext cx="1660323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r>
              <a:rPr lang="ru-RU" sz="1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.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88920" y="-37256"/>
            <a:ext cx="765508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4400" b="1" kern="0" dirty="0">
                <a:ln w="10541" cmpd="sng">
                  <a:solidFill>
                    <a:srgbClr val="00006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  <a:ea typeface="+mj-ea"/>
                <a:cs typeface="+mj-cs"/>
              </a:rPr>
              <a:t>Участники областных и районных олимпиад</a:t>
            </a:r>
            <a:endParaRPr lang="ru-RU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289218" y="6464464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25997" y="6464463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696" name="Скругленный прямоугольник 1"/>
          <p:cNvSpPr>
            <a:spLocks noChangeArrowheads="1"/>
          </p:cNvSpPr>
          <p:nvPr/>
        </p:nvSpPr>
        <p:spPr bwMode="auto">
          <a:xfrm>
            <a:off x="428625" y="1857375"/>
            <a:ext cx="8235950" cy="4622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dirty="0" smtClean="0"/>
              <a:t>                                                   </a:t>
            </a:r>
            <a:r>
              <a:rPr lang="ru-RU" alt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2013 г.</a:t>
            </a:r>
          </a:p>
          <a:p>
            <a:pPr>
              <a:defRPr/>
            </a:pPr>
            <a:endParaRPr lang="ru-RU" altLang="ru-RU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ru-RU" altLang="ru-RU" sz="2800" dirty="0" smtClean="0">
                <a:solidFill>
                  <a:srgbClr val="FF0000"/>
                </a:solidFill>
              </a:rPr>
              <a:t>Степашкин Иван- 1 место по физике</a:t>
            </a:r>
          </a:p>
          <a:p>
            <a:pPr>
              <a:defRPr/>
            </a:pPr>
            <a:r>
              <a:rPr lang="ru-RU" altLang="ru-RU" sz="2800" dirty="0" smtClean="0">
                <a:solidFill>
                  <a:srgbClr val="FF0000"/>
                </a:solidFill>
              </a:rPr>
              <a:t>Кихтенко Владимир – 3 место по математике</a:t>
            </a:r>
          </a:p>
          <a:p>
            <a:pPr>
              <a:defRPr/>
            </a:pPr>
            <a:r>
              <a:rPr lang="ru-RU" altLang="ru-RU" sz="2800" dirty="0" err="1" smtClean="0">
                <a:solidFill>
                  <a:srgbClr val="FF0000"/>
                </a:solidFill>
              </a:rPr>
              <a:t>Гисс</a:t>
            </a:r>
            <a:r>
              <a:rPr lang="ru-RU" altLang="ru-RU" sz="2800" dirty="0" smtClean="0">
                <a:solidFill>
                  <a:srgbClr val="FF0000"/>
                </a:solidFill>
              </a:rPr>
              <a:t> Яков – 3 место по биологии</a:t>
            </a:r>
          </a:p>
          <a:p>
            <a:pPr>
              <a:defRPr/>
            </a:pPr>
            <a:r>
              <a:rPr lang="ru-RU" altLang="ru-RU" sz="2800" dirty="0" smtClean="0">
                <a:solidFill>
                  <a:srgbClr val="FF0000"/>
                </a:solidFill>
              </a:rPr>
              <a:t>Степашкина Надежда – 3 место по биологии</a:t>
            </a:r>
          </a:p>
          <a:p>
            <a:pPr>
              <a:defRPr/>
            </a:pPr>
            <a:r>
              <a:rPr lang="ru-RU" altLang="ru-RU" sz="2800" dirty="0" err="1" smtClean="0">
                <a:solidFill>
                  <a:srgbClr val="FF0000"/>
                </a:solidFill>
              </a:rPr>
              <a:t>Исмаилова</a:t>
            </a:r>
            <a:r>
              <a:rPr lang="ru-RU" altLang="ru-RU" sz="2800" dirty="0" smtClean="0">
                <a:solidFill>
                  <a:srgbClr val="FF0000"/>
                </a:solidFill>
              </a:rPr>
              <a:t> Диана – 3 место по истории Казахстана</a:t>
            </a:r>
          </a:p>
        </p:txBody>
      </p:sp>
    </p:spTree>
    <p:extLst>
      <p:ext uri="{BB962C8B-B14F-4D97-AF65-F5344CB8AC3E}">
        <p14:creationId xmlns:p14="http://schemas.microsoft.com/office/powerpoint/2010/main" val="3259872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4"/>
          <p:cNvSpPr txBox="1">
            <a:spLocks noChangeArrowheads="1"/>
          </p:cNvSpPr>
          <p:nvPr/>
        </p:nvSpPr>
        <p:spPr bwMode="auto">
          <a:xfrm>
            <a:off x="1000446" y="260648"/>
            <a:ext cx="8135938" cy="10779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ru-RU" altLang="ru-RU" b="1" dirty="0" smtClean="0">
                <a:ln>
                  <a:solidFill>
                    <a:schemeClr val="tx2"/>
                  </a:solidFill>
                </a:ln>
                <a:solidFill>
                  <a:srgbClr val="9900FF"/>
                </a:solidFill>
                <a:latin typeface="Arial" charset="0"/>
              </a:rPr>
              <a:t>Победители районной предметной олимпиады - 2014</a:t>
            </a:r>
          </a:p>
        </p:txBody>
      </p:sp>
      <p:pic>
        <p:nvPicPr>
          <p:cNvPr id="242691" name="Рисунок 3" descr="C:\Documents and Settings\User\Рабочий стол\презентация школа\фото\SAM_0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458913"/>
            <a:ext cx="1306513" cy="170021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42692" name="Рисунок 4" descr="C:\Documents and Settings\User\Рабочий стол\презентация школа\фото\SAM_00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458913"/>
            <a:ext cx="1344612" cy="167163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6118225" y="5678488"/>
            <a:ext cx="1700213" cy="855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III </a:t>
            </a:r>
            <a:r>
              <a:rPr lang="ru-RU" sz="1200" b="1" dirty="0">
                <a:solidFill>
                  <a:srgbClr val="FF0000"/>
                </a:solidFill>
              </a:rPr>
              <a:t>место по истории Казахстана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8175" y="5732463"/>
            <a:ext cx="1700213" cy="78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III </a:t>
            </a:r>
            <a:r>
              <a:rPr lang="ru-RU" sz="1200" b="1" dirty="0">
                <a:solidFill>
                  <a:srgbClr val="FF0000"/>
                </a:solidFill>
              </a:rPr>
              <a:t>место по математике</a:t>
            </a:r>
          </a:p>
        </p:txBody>
      </p:sp>
      <p:sp>
        <p:nvSpPr>
          <p:cNvPr id="284679" name="Прямоугольник 1"/>
          <p:cNvSpPr>
            <a:spLocks noChangeArrowheads="1"/>
          </p:cNvSpPr>
          <p:nvPr/>
        </p:nvSpPr>
        <p:spPr bwMode="auto">
          <a:xfrm>
            <a:off x="1785938" y="3286125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Седачёва Ольга</a:t>
            </a:r>
          </a:p>
        </p:txBody>
      </p:sp>
      <p:sp>
        <p:nvSpPr>
          <p:cNvPr id="284680" name="Прямоугольник 2"/>
          <p:cNvSpPr>
            <a:spLocks noChangeArrowheads="1"/>
          </p:cNvSpPr>
          <p:nvPr/>
        </p:nvSpPr>
        <p:spPr bwMode="auto">
          <a:xfrm>
            <a:off x="5929313" y="3286125"/>
            <a:ext cx="1755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Токашев Рамиль</a:t>
            </a:r>
          </a:p>
        </p:txBody>
      </p:sp>
      <p:pic>
        <p:nvPicPr>
          <p:cNvPr id="284681" name="Рисунок 8" descr="C:\Users\пользователь\Desktop\Новая папка (2)\SAM_01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3716338"/>
            <a:ext cx="131445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2" name="Picture 9" descr="C:\Users\пользователь\Desktop\Новая папка (2)\SAM_01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716338"/>
            <a:ext cx="13335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75877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4"/>
          <p:cNvSpPr txBox="1">
            <a:spLocks noChangeArrowheads="1"/>
          </p:cNvSpPr>
          <p:nvPr/>
        </p:nvSpPr>
        <p:spPr bwMode="auto">
          <a:xfrm>
            <a:off x="1000446" y="260648"/>
            <a:ext cx="8135938" cy="10779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ru-RU" altLang="ru-RU" b="1" dirty="0" smtClean="0">
                <a:ln>
                  <a:solidFill>
                    <a:schemeClr val="tx2"/>
                  </a:solidFill>
                </a:ln>
                <a:solidFill>
                  <a:srgbClr val="9900FF"/>
                </a:solidFill>
                <a:latin typeface="Arial" charset="0"/>
              </a:rPr>
              <a:t>Победители районной предметной олимпиады - 2015</a:t>
            </a:r>
          </a:p>
        </p:txBody>
      </p:sp>
      <p:pic>
        <p:nvPicPr>
          <p:cNvPr id="242692" name="Рисунок 4" descr="C:\Documents and Settings\User\Рабочий стол\презентация школа\фото\SAM_00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1458913"/>
            <a:ext cx="1344612" cy="167163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984875" y="5684838"/>
            <a:ext cx="1700213" cy="7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III </a:t>
            </a:r>
            <a:r>
              <a:rPr lang="ru-RU" sz="1200" b="1" dirty="0">
                <a:solidFill>
                  <a:srgbClr val="FF0000"/>
                </a:solidFill>
              </a:rPr>
              <a:t>место по физике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73238" y="5678488"/>
            <a:ext cx="1701800" cy="78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III </a:t>
            </a:r>
            <a:r>
              <a:rPr lang="ru-RU" sz="1200" b="1" dirty="0">
                <a:solidFill>
                  <a:srgbClr val="FF0000"/>
                </a:solidFill>
              </a:rPr>
              <a:t>место по физике</a:t>
            </a:r>
          </a:p>
        </p:txBody>
      </p:sp>
      <p:sp>
        <p:nvSpPr>
          <p:cNvPr id="13318" name="Прямоугольник 1"/>
          <p:cNvSpPr>
            <a:spLocks noChangeArrowheads="1"/>
          </p:cNvSpPr>
          <p:nvPr/>
        </p:nvSpPr>
        <p:spPr bwMode="auto">
          <a:xfrm>
            <a:off x="1728788" y="3286125"/>
            <a:ext cx="179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Tahoma" pitchFamily="34" charset="0"/>
              </a:rPr>
              <a:t>Ильясов Бахтияр</a:t>
            </a:r>
          </a:p>
        </p:txBody>
      </p:sp>
      <p:sp>
        <p:nvSpPr>
          <p:cNvPr id="13319" name="Прямоугольник 2"/>
          <p:cNvSpPr>
            <a:spLocks noChangeArrowheads="1"/>
          </p:cNvSpPr>
          <p:nvPr/>
        </p:nvSpPr>
        <p:spPr bwMode="auto">
          <a:xfrm>
            <a:off x="5929313" y="3286125"/>
            <a:ext cx="1755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Tahoma" pitchFamily="34" charset="0"/>
              </a:rPr>
              <a:t>Токашев Рамиль</a:t>
            </a:r>
          </a:p>
        </p:txBody>
      </p:sp>
      <p:pic>
        <p:nvPicPr>
          <p:cNvPr id="284680" name="Рисунок 8" descr="C:\Users\пользователь\Desktop\Новая папка (2)\SAM_01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9975" y="3681413"/>
            <a:ext cx="1314450" cy="177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84681" name="Picture 9" descr="C:\Users\пользователь\Desktop\Новая папка (2)\SAM_01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3716338"/>
            <a:ext cx="1333500" cy="177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84682" name="Рисунок 8" descr="C:\Users\пользователь\Desktop\Новая папка (2)\SAM_01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3694113"/>
            <a:ext cx="1314450" cy="177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873500" y="5678488"/>
            <a:ext cx="1698625" cy="78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FF0000"/>
                </a:solidFill>
                <a:latin typeface="Elephant" panose="02020904090505020303" pitchFamily="18" charset="0"/>
              </a:rPr>
              <a:t>II </a:t>
            </a:r>
            <a:r>
              <a:rPr lang="ru-RU" sz="1200" b="1" dirty="0">
                <a:solidFill>
                  <a:srgbClr val="FF0000"/>
                </a:solidFill>
                <a:latin typeface="Elephant" panose="02020904090505020303" pitchFamily="18" charset="0"/>
              </a:rPr>
              <a:t>место по биологии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3324" name="Прямоугольник 1"/>
          <p:cNvSpPr>
            <a:spLocks noChangeArrowheads="1"/>
          </p:cNvSpPr>
          <p:nvPr/>
        </p:nvSpPr>
        <p:spPr bwMode="auto">
          <a:xfrm>
            <a:off x="3990975" y="3286125"/>
            <a:ext cx="146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Tahoma" pitchFamily="34" charset="0"/>
              </a:rPr>
              <a:t>Зуева Карина</a:t>
            </a:r>
          </a:p>
        </p:txBody>
      </p:sp>
      <p:pic>
        <p:nvPicPr>
          <p:cNvPr id="13" name="Рисунок 12" descr="G:\DCIM\100PHOTO\SAM_074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75" y="1571625"/>
            <a:ext cx="1357313" cy="17145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26" name="Рисунок 13" descr="C:\Documents and Settings\SisAdmin\Рабочий стол\SAM_04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1512888"/>
            <a:ext cx="1441450" cy="1714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36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 descr="http://klub-drug.ru/wp-content/uploads/2011/04/93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39700"/>
            <a:ext cx="14033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616" y="1292744"/>
            <a:ext cx="275502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dirty="0">
                <a:ln w="1905"/>
                <a:solidFill>
                  <a:srgbClr val="000066">
                    <a:lumMod val="60000"/>
                    <a:lumOff val="40000"/>
                  </a:srgbClr>
                </a:solidFill>
                <a:effectLst>
                  <a:glow rad="101600">
                    <a:srgbClr val="0099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92147" y="3574113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9388" y="3404836"/>
            <a:ext cx="1660323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endParaRPr lang="ru-RU" sz="1400" b="1" kern="0" dirty="0">
              <a:ln w="10541" cmpd="sng">
                <a:solidFill>
                  <a:srgbClr val="6699FF">
                    <a:lumMod val="50000"/>
                  </a:srgbClr>
                </a:solidFill>
                <a:prstDash val="solid"/>
              </a:ln>
              <a:solidFill>
                <a:srgbClr val="000066">
                  <a:lumMod val="75000"/>
                </a:srgbClr>
              </a:solidFill>
              <a:effectLst>
                <a:glow rad="139700">
                  <a:srgbClr val="33CCCC">
                    <a:satMod val="175000"/>
                    <a:alpha val="40000"/>
                  </a:srgbClr>
                </a:glow>
              </a:effectLst>
              <a:latin typeface="Book Antiqua" pitchFamily="18" charset="0"/>
            </a:endParaRPr>
          </a:p>
          <a:p>
            <a:pPr eaLnBrk="0" hangingPunct="0">
              <a:defRPr/>
            </a:pPr>
            <a:r>
              <a:rPr lang="ru-RU" sz="1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.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88920" y="-37256"/>
            <a:ext cx="765508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4400" b="1" kern="0" dirty="0">
                <a:ln w="10541" cmpd="sng">
                  <a:solidFill>
                    <a:srgbClr val="00006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  <a:ea typeface="+mj-ea"/>
                <a:cs typeface="+mj-cs"/>
              </a:rPr>
              <a:t>Участники областных и районных олимпиад</a:t>
            </a:r>
            <a:endParaRPr lang="ru-RU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289218" y="6464464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25997" y="6464463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400" b="1" kern="0" dirty="0">
                <a:ln w="10541" cmpd="sng">
                  <a:solidFill>
                    <a:srgbClr val="6699FF">
                      <a:lumMod val="5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696" name="Скругленный прямоугольник 1"/>
          <p:cNvSpPr>
            <a:spLocks noChangeArrowheads="1"/>
          </p:cNvSpPr>
          <p:nvPr/>
        </p:nvSpPr>
        <p:spPr bwMode="auto">
          <a:xfrm>
            <a:off x="428625" y="1857375"/>
            <a:ext cx="8235950" cy="4622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b="1" dirty="0" smtClean="0"/>
              <a:t>                                          </a:t>
            </a:r>
            <a:r>
              <a:rPr lang="ru-RU" alt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2016 г.</a:t>
            </a:r>
          </a:p>
          <a:p>
            <a:pPr>
              <a:defRPr/>
            </a:pPr>
            <a:endParaRPr lang="ru-RU" altLang="ru-RU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ru-RU" altLang="ru-RU" sz="2800" dirty="0" smtClean="0">
                <a:solidFill>
                  <a:srgbClr val="FF0000"/>
                </a:solidFill>
              </a:rPr>
              <a:t>Ильясов </a:t>
            </a:r>
            <a:r>
              <a:rPr lang="ru-RU" altLang="ru-RU" sz="2800" dirty="0" err="1" smtClean="0">
                <a:solidFill>
                  <a:srgbClr val="FF0000"/>
                </a:solidFill>
              </a:rPr>
              <a:t>Бахтияр</a:t>
            </a:r>
            <a:r>
              <a:rPr lang="ru-RU" altLang="ru-RU" sz="2800" dirty="0" smtClean="0">
                <a:solidFill>
                  <a:srgbClr val="FF0000"/>
                </a:solidFill>
              </a:rPr>
              <a:t>- 1 место по физике в районной олимпиаде, участник областного тура.</a:t>
            </a:r>
          </a:p>
          <a:p>
            <a:pPr>
              <a:defRPr/>
            </a:pPr>
            <a:r>
              <a:rPr lang="ru-RU" altLang="ru-RU" sz="2800" dirty="0" smtClean="0">
                <a:solidFill>
                  <a:srgbClr val="FF0000"/>
                </a:solidFill>
              </a:rPr>
              <a:t>Пеньковская Виктория – 3 место по биологии</a:t>
            </a:r>
          </a:p>
          <a:p>
            <a:pPr>
              <a:defRPr/>
            </a:pPr>
            <a:endParaRPr lang="ru-RU" altLang="ru-RU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252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4"/>
          <p:cNvSpPr txBox="1">
            <a:spLocks noChangeArrowheads="1"/>
          </p:cNvSpPr>
          <p:nvPr/>
        </p:nvSpPr>
        <p:spPr bwMode="auto">
          <a:xfrm>
            <a:off x="1008062" y="476672"/>
            <a:ext cx="8135938" cy="10772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ru-RU" altLang="ru-RU" b="1" dirty="0" smtClean="0">
                <a:ln>
                  <a:solidFill>
                    <a:schemeClr val="tx2"/>
                  </a:solidFill>
                </a:ln>
                <a:solidFill>
                  <a:srgbClr val="9900FF"/>
                </a:solidFill>
                <a:latin typeface="Arial" charset="0"/>
              </a:rPr>
              <a:t>Участие в областных научных соревнованиях</a:t>
            </a:r>
          </a:p>
        </p:txBody>
      </p:sp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1547813" y="5589588"/>
            <a:ext cx="6553200" cy="8651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charset="0"/>
              </a:rPr>
              <a:t>Победитель районных, участница областных научных соревнований по биологии.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059113" y="4581525"/>
            <a:ext cx="3168650" cy="457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ru-RU" sz="1800" dirty="0">
                <a:solidFill>
                  <a:srgbClr val="FF0000"/>
                </a:solidFill>
                <a:latin typeface="Arial" charset="0"/>
              </a:rPr>
              <a:t>          Зуева Карина </a:t>
            </a:r>
            <a:endParaRPr lang="ru-RU" sz="1800" dirty="0">
              <a:latin typeface="Arial" charset="0"/>
            </a:endParaRPr>
          </a:p>
        </p:txBody>
      </p:sp>
      <p:pic>
        <p:nvPicPr>
          <p:cNvPr id="14341" name="Рисунок 5" descr="C:\Documents and Settings\SisAdmin\Рабочий стол\SAM_0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622425"/>
            <a:ext cx="2212975" cy="29591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91270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3514" y="65325"/>
            <a:ext cx="8568952" cy="915404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ru-RU" sz="3200" b="1" dirty="0" smtClean="0">
                <a:ln w="10541" cmpd="sng">
                  <a:solidFill>
                    <a:srgbClr val="00006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Победители районных и областных спортивных соревнований</a:t>
            </a:r>
            <a:endParaRPr lang="ru-RU" sz="3200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8" y="4581525"/>
            <a:ext cx="1558925" cy="216058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088" y="4402138"/>
            <a:ext cx="1501775" cy="21018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9138" y="4533900"/>
            <a:ext cx="1512887" cy="21177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81525"/>
            <a:ext cx="1511300" cy="2078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291013"/>
            <a:ext cx="1517650" cy="2087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4554538"/>
            <a:ext cx="1547813" cy="2105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4221163"/>
            <a:ext cx="1501775" cy="2074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4221163"/>
            <a:ext cx="1463675" cy="2016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Рисунок 17" descr="C:\Documents and Settings\User\Мои документы\Мои рисунки\Изображение\Изображение 0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5446713"/>
            <a:ext cx="1631950" cy="1411287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229225"/>
            <a:ext cx="1662113" cy="1201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7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5229225"/>
            <a:ext cx="1579563" cy="126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Documents and Settings\User\Рабочий стол\презентация школы\Scan-120924-0001.tif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4013" y="3987800"/>
            <a:ext cx="1489075" cy="20796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1759" name="Рисунок 15" descr="C:\Documents and Settings\User\Мои документы\Мои рисунки\Изображение\Изображение 00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5324475"/>
            <a:ext cx="1654175" cy="131445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C:\Documents and Settings\User\Рабочий стол\презентация школы\Scan-120924-0002.tif"/>
          <p:cNvPicPr/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29450" y="4403725"/>
            <a:ext cx="1474788" cy="195103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1761" name="Рисунок 16" descr="C:\Documents and Settings\User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5380038"/>
            <a:ext cx="1655762" cy="1284287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3861" y="2857496"/>
            <a:ext cx="2612189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eaLnBrk="0" hangingPunct="0">
              <a:defRPr/>
            </a:pPr>
            <a:r>
              <a:rPr lang="ru-RU" sz="1600" b="1" dirty="0">
                <a:ln w="1905"/>
                <a:solidFill>
                  <a:srgbClr val="000066">
                    <a:lumMod val="60000"/>
                    <a:lumOff val="40000"/>
                  </a:srgbClr>
                </a:solidFill>
                <a:effectLst>
                  <a:glow rad="101600">
                    <a:srgbClr val="33CCCC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Степашкина Надежда-</a:t>
            </a:r>
          </a:p>
          <a:p>
            <a:pPr eaLnBrk="0" hangingPunct="0">
              <a:defRPr/>
            </a:pPr>
            <a:r>
              <a:rPr lang="ru-RU" sz="1400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rgbClr val="33CCCC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чемпионка области по лыжам и лёгкой атлетике, призёр республиканских соревнований</a:t>
            </a:r>
          </a:p>
        </p:txBody>
      </p:sp>
      <p:pic>
        <p:nvPicPr>
          <p:cNvPr id="31763" name="Picture 2" descr="Анимашки Спорт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1588"/>
            <a:ext cx="68421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4" descr="Анимашки спорт, спортивные анимашки, анимашки спортсменов | Smayli.ru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341313"/>
            <a:ext cx="104933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28184" y="3032374"/>
            <a:ext cx="1905073" cy="126188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eaLnBrk="0" hangingPunct="0">
              <a:defRPr/>
            </a:pPr>
            <a:r>
              <a:rPr lang="ru-RU" sz="1600" b="1" dirty="0">
                <a:ln w="1905"/>
                <a:solidFill>
                  <a:srgbClr val="000066">
                    <a:lumMod val="60000"/>
                    <a:lumOff val="40000"/>
                  </a:srgbClr>
                </a:solidFill>
                <a:effectLst>
                  <a:glow rad="101600">
                    <a:srgbClr val="33CCCC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         </a:t>
            </a:r>
            <a:r>
              <a:rPr lang="ru-RU" sz="1600" b="1" dirty="0" err="1">
                <a:ln w="1905"/>
                <a:solidFill>
                  <a:srgbClr val="000066">
                    <a:lumMod val="60000"/>
                    <a:lumOff val="40000"/>
                  </a:srgbClr>
                </a:solidFill>
                <a:effectLst>
                  <a:glow rad="101600">
                    <a:srgbClr val="33CCCC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Гисс</a:t>
            </a:r>
            <a:r>
              <a:rPr lang="ru-RU" sz="1600" b="1" dirty="0">
                <a:ln w="1905"/>
                <a:solidFill>
                  <a:srgbClr val="000066">
                    <a:lumMod val="60000"/>
                    <a:lumOff val="40000"/>
                  </a:srgbClr>
                </a:solidFill>
                <a:effectLst>
                  <a:glow rad="101600">
                    <a:srgbClr val="33CCCC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 Яков</a:t>
            </a:r>
          </a:p>
          <a:p>
            <a:pPr eaLnBrk="0" hangingPunct="0">
              <a:defRPr/>
            </a:pPr>
            <a:r>
              <a:rPr lang="ru-RU" sz="1400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rgbClr val="33CCCC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призёр области и района, </a:t>
            </a:r>
          </a:p>
          <a:p>
            <a:pPr eaLnBrk="0" hangingPunct="0">
              <a:defRPr/>
            </a:pPr>
            <a:r>
              <a:rPr lang="ru-RU" sz="1400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rgbClr val="33CCCC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1 разряд по лыжам</a:t>
            </a:r>
            <a:endParaRPr lang="ru-RU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defRPr/>
            </a:pPr>
            <a:endParaRPr lang="ru-RU" dirty="0">
              <a:latin typeface="Arial" pitchFamily="34" charset="0"/>
            </a:endParaRPr>
          </a:p>
        </p:txBody>
      </p:sp>
      <p:pic>
        <p:nvPicPr>
          <p:cNvPr id="31766" name="Picture 23" descr="C:\Documents and Settings\SisAdmin\Рабочий стол\спорт\DSCN2667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13573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24" descr="C:\Documents and Settings\SisAdmin\Рабочий стол\спорт\DSCN2675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023938"/>
            <a:ext cx="1500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25" descr="C:\Documents and Settings\SisAdmin\Рабочий стол\спорт\DSCN2673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000125"/>
            <a:ext cx="144621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9" name="Прямоугольник 25"/>
          <p:cNvSpPr>
            <a:spLocks noChangeArrowheads="1"/>
          </p:cNvSpPr>
          <p:nvPr/>
        </p:nvSpPr>
        <p:spPr bwMode="auto">
          <a:xfrm>
            <a:off x="2928938" y="3214688"/>
            <a:ext cx="2786062" cy="5715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b="1">
                <a:solidFill>
                  <a:srgbClr val="0070C0"/>
                </a:solidFill>
              </a:rPr>
              <a:t>З</a:t>
            </a:r>
            <a:r>
              <a:rPr lang="ru-RU" altLang="ru-RU" sz="1400" b="1">
                <a:solidFill>
                  <a:srgbClr val="0070C0"/>
                </a:solidFill>
              </a:rPr>
              <a:t>уева Карина- </a:t>
            </a:r>
            <a:r>
              <a:rPr lang="ru-RU" altLang="ru-RU" sz="1400">
                <a:solidFill>
                  <a:srgbClr val="C00000"/>
                </a:solidFill>
              </a:rPr>
              <a:t>чемпионка района и области по лыжам</a:t>
            </a:r>
            <a:endParaRPr lang="ru-RU" alt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52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4"/>
          <p:cNvSpPr txBox="1">
            <a:spLocks noChangeArrowheads="1"/>
          </p:cNvSpPr>
          <p:nvPr/>
        </p:nvSpPr>
        <p:spPr bwMode="auto">
          <a:xfrm>
            <a:off x="843960" y="120700"/>
            <a:ext cx="813593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kk-KZ" altLang="ru-RU" b="1" dirty="0" smtClean="0">
                <a:ln>
                  <a:solidFill>
                    <a:schemeClr val="tx2"/>
                  </a:solidFill>
                </a:ln>
                <a:solidFill>
                  <a:srgbClr val="9900FF"/>
                </a:solidFill>
                <a:latin typeface="Arial" charset="0"/>
              </a:rPr>
              <a:t>Спортивные достижения</a:t>
            </a:r>
            <a:endParaRPr lang="ru-RU" altLang="ru-RU" b="1" dirty="0" smtClean="0">
              <a:ln>
                <a:solidFill>
                  <a:schemeClr val="tx2"/>
                </a:solidFill>
              </a:ln>
              <a:solidFill>
                <a:srgbClr val="9900FF"/>
              </a:solidFill>
              <a:latin typeface="Arial" charset="0"/>
            </a:endParaRPr>
          </a:p>
        </p:txBody>
      </p:sp>
      <p:pic>
        <p:nvPicPr>
          <p:cNvPr id="244739" name="Рисунок 2" descr="C:\Documents and Settings\User\Рабочий стол\презентация школа\фото\SAM_0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1913" y="2274888"/>
            <a:ext cx="2159000" cy="309721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457325" y="836613"/>
            <a:ext cx="73437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</a:rPr>
              <a:t>Член национальной юношеской сборной команды Казахстана по лыжным гонкам</a:t>
            </a:r>
          </a:p>
        </p:txBody>
      </p:sp>
      <p:sp>
        <p:nvSpPr>
          <p:cNvPr id="286725" name="Прямоугольник 1"/>
          <p:cNvSpPr>
            <a:spLocks noChangeArrowheads="1"/>
          </p:cNvSpPr>
          <p:nvPr/>
        </p:nvSpPr>
        <p:spPr bwMode="auto">
          <a:xfrm>
            <a:off x="3346450" y="1700213"/>
            <a:ext cx="313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9900FF"/>
                </a:solidFill>
              </a:rPr>
              <a:t>Степашкина Надежда</a:t>
            </a:r>
          </a:p>
        </p:txBody>
      </p:sp>
      <p:pic>
        <p:nvPicPr>
          <p:cNvPr id="7" name="Рисунок 6" descr="C:\Documents and Settings\User\Рабочий стол\презентация школа\фото\SAM_011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2388" y="2671763"/>
            <a:ext cx="1862137" cy="230346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Documents and Settings\User\Рабочий стол\презентация школа\фото\SAM_011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7638" y="4987925"/>
            <a:ext cx="2303462" cy="17430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Documents and Settings\User\Рабочий стол\презентация школа\фото\SAM_011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0525" y="1616075"/>
            <a:ext cx="1817688" cy="23050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03350" y="5248275"/>
            <a:ext cx="1700213" cy="78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</a:rPr>
              <a:t>Благодарственное письмо  </a:t>
            </a:r>
            <a:r>
              <a:rPr lang="ru-RU" sz="1200" b="1" dirty="0" err="1">
                <a:solidFill>
                  <a:srgbClr val="FF0000"/>
                </a:solidFill>
              </a:rPr>
              <a:t>акима</a:t>
            </a:r>
            <a:r>
              <a:rPr lang="ru-RU" sz="1200" b="1" dirty="0">
                <a:solidFill>
                  <a:srgbClr val="FF0000"/>
                </a:solidFill>
              </a:rPr>
              <a:t> района </a:t>
            </a:r>
            <a:r>
              <a:rPr lang="ru-RU" sz="1200" b="1" dirty="0" err="1">
                <a:solidFill>
                  <a:srgbClr val="FF0000"/>
                </a:solidFill>
              </a:rPr>
              <a:t>К.Испергенова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00513" y="5641975"/>
            <a:ext cx="1700212" cy="78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 </a:t>
            </a:r>
            <a:r>
              <a:rPr lang="ru-RU" sz="1200" b="1" dirty="0">
                <a:solidFill>
                  <a:srgbClr val="FF0000"/>
                </a:solidFill>
              </a:rPr>
              <a:t>место в Республиканской спартакиаде по лыжным гонкам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35738" y="4005263"/>
            <a:ext cx="2163762" cy="78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 </a:t>
            </a:r>
            <a:r>
              <a:rPr lang="ru-RU" sz="1200" b="1" dirty="0">
                <a:solidFill>
                  <a:srgbClr val="FF0000"/>
                </a:solidFill>
              </a:rPr>
              <a:t>место в гонках в рамках проведения Международного дня снега в г. Астана</a:t>
            </a:r>
          </a:p>
        </p:txBody>
      </p:sp>
    </p:spTree>
    <p:extLst>
      <p:ext uri="{BB962C8B-B14F-4D97-AF65-F5344CB8AC3E}">
        <p14:creationId xmlns:p14="http://schemas.microsoft.com/office/powerpoint/2010/main" val="292886861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4"/>
          <p:cNvSpPr txBox="1">
            <a:spLocks noChangeArrowheads="1"/>
          </p:cNvSpPr>
          <p:nvPr/>
        </p:nvSpPr>
        <p:spPr bwMode="auto">
          <a:xfrm>
            <a:off x="871985" y="332656"/>
            <a:ext cx="813593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kk-KZ" altLang="ru-RU" b="1" dirty="0" smtClean="0">
                <a:ln>
                  <a:solidFill>
                    <a:schemeClr val="tx2"/>
                  </a:solidFill>
                </a:ln>
                <a:solidFill>
                  <a:srgbClr val="9900FF"/>
                </a:solidFill>
                <a:latin typeface="Arial" charset="0"/>
              </a:rPr>
              <a:t>Спортивные достижения</a:t>
            </a:r>
            <a:endParaRPr lang="ru-RU" altLang="ru-RU" b="1" dirty="0" smtClean="0">
              <a:ln>
                <a:solidFill>
                  <a:schemeClr val="tx2"/>
                </a:solidFill>
              </a:ln>
              <a:solidFill>
                <a:srgbClr val="9900FF"/>
              </a:solidFill>
              <a:latin typeface="Arial" charset="0"/>
            </a:endParaRPr>
          </a:p>
        </p:txBody>
      </p:sp>
      <p:pic>
        <p:nvPicPr>
          <p:cNvPr id="245763" name="Рисунок 3" descr="C:\Documents and Settings\User\Рабочий стол\презентация школа\фото\SAM_0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1268413"/>
            <a:ext cx="1296987" cy="180022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45764" name="Рисунок 4" descr="C:\Documents and Settings\User\Рабочий стол\презентация школа\фото\SAM_00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1700213"/>
            <a:ext cx="1296988" cy="180022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45765" name="Рисунок 5" descr="C:\Documents and Settings\User\Рабочий стол\презентация школа\фото\SAM_00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9075" y="1268413"/>
            <a:ext cx="1295400" cy="180022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87750" name="Прямоугольник 1"/>
          <p:cNvSpPr>
            <a:spLocks noChangeArrowheads="1"/>
          </p:cNvSpPr>
          <p:nvPr/>
        </p:nvSpPr>
        <p:spPr bwMode="auto">
          <a:xfrm>
            <a:off x="3263900" y="3205163"/>
            <a:ext cx="14636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Зуева Карина</a:t>
            </a:r>
          </a:p>
        </p:txBody>
      </p:sp>
      <p:pic>
        <p:nvPicPr>
          <p:cNvPr id="7" name="Рисунок 6" descr="C:\Documents and Settings\User\Рабочий стол\презентация школа\фото\SAM_009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7100" y="1700213"/>
            <a:ext cx="1296988" cy="180022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7752" name="Прямоугольник 2"/>
          <p:cNvSpPr>
            <a:spLocks noChangeArrowheads="1"/>
          </p:cNvSpPr>
          <p:nvPr/>
        </p:nvSpPr>
        <p:spPr bwMode="auto">
          <a:xfrm>
            <a:off x="1204913" y="1268413"/>
            <a:ext cx="1858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Байгужина Алина</a:t>
            </a:r>
          </a:p>
        </p:txBody>
      </p:sp>
      <p:sp>
        <p:nvSpPr>
          <p:cNvPr id="287753" name="Прямоугольник 3"/>
          <p:cNvSpPr>
            <a:spLocks noChangeArrowheads="1"/>
          </p:cNvSpPr>
          <p:nvPr/>
        </p:nvSpPr>
        <p:spPr bwMode="auto">
          <a:xfrm>
            <a:off x="5353050" y="3216275"/>
            <a:ext cx="1187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Гисс Артур</a:t>
            </a:r>
          </a:p>
        </p:txBody>
      </p:sp>
      <p:sp>
        <p:nvSpPr>
          <p:cNvPr id="287754" name="Прямоугольник 4"/>
          <p:cNvSpPr>
            <a:spLocks noChangeArrowheads="1"/>
          </p:cNvSpPr>
          <p:nvPr/>
        </p:nvSpPr>
        <p:spPr bwMode="auto">
          <a:xfrm>
            <a:off x="6753225" y="1268413"/>
            <a:ext cx="2343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Пеньковская Виктория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46200" y="3603625"/>
            <a:ext cx="1700213" cy="977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</a:t>
            </a:r>
            <a:r>
              <a:rPr lang="ru-RU" sz="1200" b="1" dirty="0">
                <a:solidFill>
                  <a:srgbClr val="FF0000"/>
                </a:solidFill>
              </a:rPr>
              <a:t>,</a:t>
            </a:r>
            <a:r>
              <a:rPr lang="en-US" sz="1200" b="1" dirty="0">
                <a:solidFill>
                  <a:srgbClr val="FF0000"/>
                </a:solidFill>
              </a:rPr>
              <a:t> II</a:t>
            </a:r>
            <a:r>
              <a:rPr lang="ru-RU" sz="1200" b="1" dirty="0">
                <a:solidFill>
                  <a:srgbClr val="FF0000"/>
                </a:solidFill>
              </a:rPr>
              <a:t> места в первенстве </a:t>
            </a:r>
            <a:r>
              <a:rPr lang="ru-RU" sz="1200" b="1" dirty="0" err="1">
                <a:solidFill>
                  <a:srgbClr val="FF0000"/>
                </a:solidFill>
              </a:rPr>
              <a:t>Зерендинской</a:t>
            </a:r>
            <a:r>
              <a:rPr lang="ru-RU" sz="1200" b="1" dirty="0">
                <a:solidFill>
                  <a:srgbClr val="FF0000"/>
                </a:solidFill>
              </a:rPr>
              <a:t> СДЮСШ по лыжным гонкам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40088" y="3527425"/>
            <a:ext cx="1700212" cy="1119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</a:t>
            </a:r>
            <a:r>
              <a:rPr lang="ru-RU" sz="1200" b="1" dirty="0">
                <a:solidFill>
                  <a:srgbClr val="FF0000"/>
                </a:solidFill>
              </a:rPr>
              <a:t>,</a:t>
            </a:r>
            <a:r>
              <a:rPr lang="en-US" sz="1200" b="1" dirty="0">
                <a:solidFill>
                  <a:srgbClr val="FF0000"/>
                </a:solidFill>
              </a:rPr>
              <a:t> III</a:t>
            </a:r>
            <a:r>
              <a:rPr lang="ru-RU" sz="1200" b="1" dirty="0">
                <a:solidFill>
                  <a:srgbClr val="FF0000"/>
                </a:solidFill>
              </a:rPr>
              <a:t> места в первенстве </a:t>
            </a:r>
            <a:r>
              <a:rPr lang="ru-RU" sz="1200" b="1" dirty="0" err="1">
                <a:solidFill>
                  <a:srgbClr val="FF0000"/>
                </a:solidFill>
              </a:rPr>
              <a:t>Зерендинской</a:t>
            </a:r>
            <a:r>
              <a:rPr lang="ru-RU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 err="1">
                <a:solidFill>
                  <a:srgbClr val="FF0000"/>
                </a:solidFill>
              </a:rPr>
              <a:t>Булындынской</a:t>
            </a:r>
            <a:r>
              <a:rPr lang="ru-RU" sz="1200" b="1" dirty="0">
                <a:solidFill>
                  <a:srgbClr val="FF0000"/>
                </a:solidFill>
              </a:rPr>
              <a:t> СДЮСШ по лыжным гонкам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95875" y="3613150"/>
            <a:ext cx="1700213" cy="976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</a:t>
            </a:r>
            <a:r>
              <a:rPr lang="ru-RU" sz="1200" b="1" dirty="0">
                <a:solidFill>
                  <a:srgbClr val="FF0000"/>
                </a:solidFill>
              </a:rPr>
              <a:t> место в первенстве </a:t>
            </a:r>
            <a:r>
              <a:rPr lang="ru-RU" sz="1200" b="1" dirty="0" err="1">
                <a:solidFill>
                  <a:srgbClr val="FF0000"/>
                </a:solidFill>
              </a:rPr>
              <a:t>Буландынского</a:t>
            </a:r>
            <a:r>
              <a:rPr lang="ru-RU" sz="1200" b="1" dirty="0">
                <a:solidFill>
                  <a:srgbClr val="FF0000"/>
                </a:solidFill>
              </a:rPr>
              <a:t> района по лыжным гонкам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48488" y="3613150"/>
            <a:ext cx="1700212" cy="976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</a:t>
            </a:r>
            <a:r>
              <a:rPr lang="ru-RU" sz="1200" b="1" dirty="0">
                <a:solidFill>
                  <a:srgbClr val="FF0000"/>
                </a:solidFill>
              </a:rPr>
              <a:t>  место в первенстве </a:t>
            </a:r>
            <a:r>
              <a:rPr lang="ru-RU" sz="1200" b="1" dirty="0" err="1">
                <a:solidFill>
                  <a:srgbClr val="FF0000"/>
                </a:solidFill>
              </a:rPr>
              <a:t>Буландынской</a:t>
            </a:r>
            <a:r>
              <a:rPr lang="ru-RU" sz="1200" b="1" dirty="0">
                <a:solidFill>
                  <a:srgbClr val="FF0000"/>
                </a:solidFill>
              </a:rPr>
              <a:t> ДЮСШ по лыжным гонкам</a:t>
            </a:r>
          </a:p>
        </p:txBody>
      </p:sp>
      <p:pic>
        <p:nvPicPr>
          <p:cNvPr id="15" name="Рисунок 14" descr="C:\Documents and Settings\User\Рабочий стол\презентация школа\фото\SAM_010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5" y="4756150"/>
            <a:ext cx="1466850" cy="19558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C:\Documents and Settings\User\Рабочий стол\презентация школа\фото\SAM_0106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1100" y="4756150"/>
            <a:ext cx="1466850" cy="19558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C:\Documents and Settings\User\Рабочий стол\презентация школа\фото\SAM_0107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27263" y="4778375"/>
            <a:ext cx="1457325" cy="19431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C:\Documents and Settings\User\Рабочий стол\презентация школа\фото\SAM_0108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08350" y="4778375"/>
            <a:ext cx="1454150" cy="19494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 descr="C:\Documents and Settings\User\Рабочий стол\презентация школа\фото\SAM_0109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57688" y="4795838"/>
            <a:ext cx="1476375" cy="193198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C:\Documents and Settings\User\Рабочий стол\презентация школа\фото\SAM_0111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26063" y="4808538"/>
            <a:ext cx="1452562" cy="19304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 descr="C:\Documents and Settings\User\Рабочий стол\презентация школа\фото\SAM_0113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75400" y="4795838"/>
            <a:ext cx="1455738" cy="196056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 descr="C:\Documents and Settings\User\Рабочий стол\презентация школа\фото\SAM_0112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35850" y="4778375"/>
            <a:ext cx="1455738" cy="196056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5801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38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Концептуальная идея школы</a:t>
            </a:r>
            <a:r>
              <a:rPr lang="ru-RU" dirty="0" smtClean="0">
                <a:solidFill>
                  <a:schemeClr val="bg2"/>
                </a:solidFill>
              </a:rPr>
              <a:t>: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4143404"/>
          </a:xfrm>
        </p:spPr>
        <p:txBody>
          <a:bodyPr/>
          <a:lstStyle/>
          <a:p>
            <a:pPr algn="ctr">
              <a:buNone/>
            </a:pPr>
            <a:r>
              <a:rPr lang="ru-RU" sz="3600" b="1" dirty="0">
                <a:solidFill>
                  <a:schemeClr val="accent3">
                    <a:lumMod val="25000"/>
                  </a:schemeClr>
                </a:solidFill>
              </a:rPr>
              <a:t>	 </a:t>
            </a:r>
            <a:r>
              <a:rPr lang="en-US" sz="3600" b="1" dirty="0" smtClean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3">
                    <a:lumMod val="25000"/>
                  </a:schemeClr>
                </a:solidFill>
                <a:effectLst/>
              </a:rPr>
              <a:t>«Ориентируясь на формирование личности обучающегося, признание её ценности и необходимости для современного общества, мы прежде всего должны помнить, что она формируется личностью самого учителя. Главное: только учитель –профессионал сможет воспитать высоконравственную, творческую личность</a:t>
            </a:r>
            <a:endParaRPr lang="ru-RU" sz="3600" dirty="0"/>
          </a:p>
          <a:p>
            <a:pPr>
              <a:buNone/>
            </a:pPr>
            <a:r>
              <a:rPr lang="ru-RU" sz="3600" dirty="0"/>
              <a:t>	</a:t>
            </a:r>
          </a:p>
          <a:p>
            <a:endParaRPr lang="ru-RU" sz="36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 Box 4"/>
          <p:cNvSpPr txBox="1">
            <a:spLocks noChangeArrowheads="1"/>
          </p:cNvSpPr>
          <p:nvPr/>
        </p:nvSpPr>
        <p:spPr bwMode="auto">
          <a:xfrm>
            <a:off x="962132" y="0"/>
            <a:ext cx="813593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kk-KZ" altLang="ru-RU" b="1" dirty="0" smtClean="0">
                <a:ln>
                  <a:solidFill>
                    <a:schemeClr val="tx2"/>
                  </a:solidFill>
                </a:ln>
                <a:solidFill>
                  <a:srgbClr val="9900FF"/>
                </a:solidFill>
                <a:latin typeface="Arial" charset="0"/>
              </a:rPr>
              <a:t>Музыкальные достижения</a:t>
            </a:r>
            <a:endParaRPr lang="ru-RU" altLang="ru-RU" b="1" dirty="0" smtClean="0">
              <a:ln>
                <a:solidFill>
                  <a:schemeClr val="tx2"/>
                </a:solidFill>
              </a:ln>
              <a:solidFill>
                <a:srgbClr val="9900FF"/>
              </a:solidFill>
              <a:latin typeface="Arial" charset="0"/>
            </a:endParaRPr>
          </a:p>
        </p:txBody>
      </p:sp>
      <p:pic>
        <p:nvPicPr>
          <p:cNvPr id="246787" name="Рисунок 3" descr="C:\Documents and Settings\User\Рабочий стол\презентация школа\фото\P_20150328_1257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5075" y="1174750"/>
            <a:ext cx="1577975" cy="204946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46788" name="Рисунок 4" descr="C:\Documents and Settings\User\Рабочий стол\презентация школа\фото\2007-01-01 00-01-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25" y="895350"/>
            <a:ext cx="1576388" cy="204946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46789" name="Рисунок 5" descr="C:\Documents and Settings\User\Рабочий стол\презентация школа\фото\SAM_01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0813" y="895350"/>
            <a:ext cx="1574800" cy="20732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46790" name="Рисунок 6" descr="C:\Documents and Settings\User\Рабочий стол\презентация школа\фото\DSCF03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1187450"/>
            <a:ext cx="1570038" cy="20574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374650" y="5732463"/>
            <a:ext cx="2520950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</a:t>
            </a:r>
            <a:r>
              <a:rPr lang="ru-RU" sz="1200" b="1" dirty="0">
                <a:solidFill>
                  <a:srgbClr val="FF0000"/>
                </a:solidFill>
              </a:rPr>
              <a:t> место в Республиканском конкурсе «Жулдыз приглашает друзей», 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III</a:t>
            </a:r>
            <a:r>
              <a:rPr lang="ru-RU" sz="1200" b="1" dirty="0">
                <a:solidFill>
                  <a:srgbClr val="FF0000"/>
                </a:solidFill>
              </a:rPr>
              <a:t> место в  областном конкурсе юных музыкантов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82925" y="5726113"/>
            <a:ext cx="170021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 </a:t>
            </a:r>
            <a:r>
              <a:rPr lang="ru-RU" sz="1200" b="1" dirty="0">
                <a:solidFill>
                  <a:srgbClr val="FF0000"/>
                </a:solidFill>
              </a:rPr>
              <a:t>место в областном конкурсе «Поющая Фа-соль»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0475" y="5748338"/>
            <a:ext cx="170021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III </a:t>
            </a:r>
            <a:r>
              <a:rPr lang="ru-RU" sz="1200" b="1" dirty="0">
                <a:solidFill>
                  <a:srgbClr val="FF0000"/>
                </a:solidFill>
              </a:rPr>
              <a:t>место в областном конкурсе «Поющая Фа-соль»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05650" y="5732463"/>
            <a:ext cx="170021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III</a:t>
            </a:r>
            <a:r>
              <a:rPr lang="ru-RU" sz="1200" b="1" dirty="0">
                <a:solidFill>
                  <a:srgbClr val="FF0000"/>
                </a:solidFill>
              </a:rPr>
              <a:t> место в  районном конкурсе народных инструментов</a:t>
            </a:r>
          </a:p>
        </p:txBody>
      </p:sp>
      <p:pic>
        <p:nvPicPr>
          <p:cNvPr id="12" name="Рисунок 11" descr="C:\Documents and Settings\User\Рабочий стол\презентация школа\2007-01-01 00-00-52 (2)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088" y="3868738"/>
            <a:ext cx="2087562" cy="1576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C:\Documents and Settings\User\Рабочий стол\презентация школа\2007-01-01 00-01-20 (2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3713" y="3460750"/>
            <a:ext cx="1576387" cy="20891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C:\Documents and Settings\User\Рабочий стол\2007-01-01 00-00-22 (2)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7413" y="3460750"/>
            <a:ext cx="1595437" cy="208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8782" name="Прямоугольник 1"/>
          <p:cNvSpPr>
            <a:spLocks noChangeArrowheads="1"/>
          </p:cNvSpPr>
          <p:nvPr/>
        </p:nvSpPr>
        <p:spPr bwMode="auto">
          <a:xfrm>
            <a:off x="1012825" y="741363"/>
            <a:ext cx="218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Григорьев Станислав</a:t>
            </a:r>
          </a:p>
        </p:txBody>
      </p:sp>
      <p:sp>
        <p:nvSpPr>
          <p:cNvPr id="288783" name="Прямоугольник 15"/>
          <p:cNvSpPr>
            <a:spLocks noChangeArrowheads="1"/>
          </p:cNvSpPr>
          <p:nvPr/>
        </p:nvSpPr>
        <p:spPr bwMode="auto">
          <a:xfrm>
            <a:off x="2895600" y="3070225"/>
            <a:ext cx="219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Григорьева Виктория</a:t>
            </a:r>
          </a:p>
        </p:txBody>
      </p:sp>
      <p:sp>
        <p:nvSpPr>
          <p:cNvPr id="288784" name="Прямоугольник 16"/>
          <p:cNvSpPr>
            <a:spLocks noChangeArrowheads="1"/>
          </p:cNvSpPr>
          <p:nvPr/>
        </p:nvSpPr>
        <p:spPr bwMode="auto">
          <a:xfrm>
            <a:off x="5094288" y="3062288"/>
            <a:ext cx="20462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Кабулдинова Лаура</a:t>
            </a:r>
          </a:p>
        </p:txBody>
      </p:sp>
      <p:sp>
        <p:nvSpPr>
          <p:cNvPr id="288785" name="Прямоугольник 17"/>
          <p:cNvSpPr>
            <a:spLocks noChangeArrowheads="1"/>
          </p:cNvSpPr>
          <p:nvPr/>
        </p:nvSpPr>
        <p:spPr bwMode="auto">
          <a:xfrm>
            <a:off x="7038975" y="765175"/>
            <a:ext cx="1900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Новосельская Яна</a:t>
            </a:r>
          </a:p>
        </p:txBody>
      </p:sp>
      <p:pic>
        <p:nvPicPr>
          <p:cNvPr id="288786" name="Рисунок 17" descr="C:\Users\пользователь\Desktop\Новая папка (2)\SAM_013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3468688"/>
            <a:ext cx="1631950" cy="2081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787" name="Рисунок 18" descr="C:\Users\пользователь\Desktop\Новая папка (2)\SAM_013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3524250"/>
            <a:ext cx="1638300" cy="20367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05375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 Box 4"/>
          <p:cNvSpPr txBox="1">
            <a:spLocks noChangeArrowheads="1"/>
          </p:cNvSpPr>
          <p:nvPr/>
        </p:nvSpPr>
        <p:spPr bwMode="auto">
          <a:xfrm>
            <a:off x="962132" y="0"/>
            <a:ext cx="813593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kk-KZ" altLang="ru-RU" b="1" dirty="0" smtClean="0">
                <a:ln>
                  <a:solidFill>
                    <a:schemeClr val="tx2"/>
                  </a:solidFill>
                </a:ln>
                <a:solidFill>
                  <a:srgbClr val="9900FF"/>
                </a:solidFill>
                <a:latin typeface="Arial" charset="0"/>
              </a:rPr>
              <a:t>Музыкальные достижения</a:t>
            </a:r>
            <a:endParaRPr lang="ru-RU" altLang="ru-RU" b="1" dirty="0" smtClean="0">
              <a:ln>
                <a:solidFill>
                  <a:schemeClr val="tx2"/>
                </a:solidFill>
              </a:ln>
              <a:solidFill>
                <a:srgbClr val="9900FF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70075" y="5753100"/>
            <a:ext cx="1905000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</a:rPr>
              <a:t>Диплом лауреата 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</a:t>
            </a:r>
            <a:r>
              <a:rPr lang="ru-RU" sz="1200" b="1" dirty="0">
                <a:solidFill>
                  <a:srgbClr val="FF0000"/>
                </a:solidFill>
              </a:rPr>
              <a:t> степени в Республиканском конкурсе «Жулдыз приглашает друзей»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9700" y="5757863"/>
            <a:ext cx="1646238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 </a:t>
            </a:r>
            <a:r>
              <a:rPr lang="ru-RU" sz="1200" b="1" dirty="0">
                <a:solidFill>
                  <a:srgbClr val="FF0000"/>
                </a:solidFill>
              </a:rPr>
              <a:t>место в 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</a:t>
            </a:r>
            <a:r>
              <a:rPr lang="ru-RU" sz="1200" b="1" dirty="0">
                <a:solidFill>
                  <a:srgbClr val="FF0000"/>
                </a:solidFill>
              </a:rPr>
              <a:t> Международном конкурсе-фестивале «Алые паруса»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51275" y="5753100"/>
            <a:ext cx="1646238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</a:rPr>
              <a:t>II </a:t>
            </a:r>
            <a:r>
              <a:rPr lang="ru-RU" sz="1200" b="1" dirty="0">
                <a:solidFill>
                  <a:srgbClr val="FF0000"/>
                </a:solidFill>
              </a:rPr>
              <a:t>место в Международном конкурсе классической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>
                <a:solidFill>
                  <a:srgbClr val="FF0000"/>
                </a:solidFill>
              </a:rPr>
              <a:t>музыки «А</a:t>
            </a:r>
            <a:r>
              <a:rPr lang="en-US" sz="1200" b="1" dirty="0" err="1">
                <a:solidFill>
                  <a:srgbClr val="FF0000"/>
                </a:solidFill>
              </a:rPr>
              <a:t>stana</a:t>
            </a:r>
            <a:r>
              <a:rPr lang="en-US" sz="1200" b="1" dirty="0">
                <a:solidFill>
                  <a:srgbClr val="FF0000"/>
                </a:solidFill>
              </a:rPr>
              <a:t> Classic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0063" y="5745163"/>
            <a:ext cx="1646237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</a:rPr>
              <a:t>Диплом </a:t>
            </a:r>
            <a:r>
              <a:rPr lang="en-US" sz="1200" b="1" dirty="0">
                <a:solidFill>
                  <a:srgbClr val="FF0000"/>
                </a:solidFill>
              </a:rPr>
              <a:t>I</a:t>
            </a:r>
            <a:r>
              <a:rPr lang="ru-RU" sz="1200" b="1" dirty="0">
                <a:solidFill>
                  <a:srgbClr val="FF0000"/>
                </a:solidFill>
              </a:rPr>
              <a:t> степени в  Республиканском конкурсе эстрадных певцов</a:t>
            </a:r>
          </a:p>
        </p:txBody>
      </p:sp>
      <p:sp>
        <p:nvSpPr>
          <p:cNvPr id="54279" name="Прямоугольник 1"/>
          <p:cNvSpPr>
            <a:spLocks noChangeArrowheads="1"/>
          </p:cNvSpPr>
          <p:nvPr/>
        </p:nvSpPr>
        <p:spPr bwMode="auto">
          <a:xfrm>
            <a:off x="1906588" y="746125"/>
            <a:ext cx="218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C00000"/>
                </a:solidFill>
              </a:rPr>
              <a:t>Григорьев Станислав</a:t>
            </a:r>
          </a:p>
        </p:txBody>
      </p:sp>
      <p:sp>
        <p:nvSpPr>
          <p:cNvPr id="54280" name="Прямоугольник 17"/>
          <p:cNvSpPr>
            <a:spLocks noChangeArrowheads="1"/>
          </p:cNvSpPr>
          <p:nvPr/>
        </p:nvSpPr>
        <p:spPr bwMode="auto">
          <a:xfrm>
            <a:off x="6516688" y="739775"/>
            <a:ext cx="1862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C00000"/>
                </a:solidFill>
              </a:rPr>
              <a:t>Ильясова Сабина </a:t>
            </a:r>
          </a:p>
        </p:txBody>
      </p:sp>
      <p:pic>
        <p:nvPicPr>
          <p:cNvPr id="21" name="Рисунок 20" descr="C:\Documents and Settings\SisAdmin\Рабочий стол\Новая папка\DSCF005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0" y="1187450"/>
            <a:ext cx="1679575" cy="21844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 descr="C:\Documents and Settings\User\Рабочий стол\Диплом Стас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50" y="3944938"/>
            <a:ext cx="2101850" cy="14859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 descr="C:\Documents and Settings\User\Рабочий стол\Диплом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75" y="3468688"/>
            <a:ext cx="1470025" cy="20891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 descr="C:\Documents and Settings\User\Рабочий стол\Диплом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550" y="3462338"/>
            <a:ext cx="1506538" cy="20955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C:\Documents and Settings\SisAdmin\Рабочий стол\SAM_074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1187450"/>
            <a:ext cx="1679575" cy="218916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308850" y="5732463"/>
            <a:ext cx="1781175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</a:rPr>
              <a:t>Диплом лауреата </a:t>
            </a:r>
            <a:r>
              <a:rPr lang="en-US" sz="1200" b="1" dirty="0">
                <a:solidFill>
                  <a:srgbClr val="FF0000"/>
                </a:solidFill>
              </a:rPr>
              <a:t>III</a:t>
            </a:r>
            <a:r>
              <a:rPr lang="ru-RU" sz="1200" b="1" dirty="0">
                <a:solidFill>
                  <a:srgbClr val="FF0000"/>
                </a:solidFill>
              </a:rPr>
              <a:t> степени на        </a:t>
            </a:r>
            <a:r>
              <a:rPr lang="en-US" sz="1200" b="1" dirty="0">
                <a:solidFill>
                  <a:srgbClr val="FF0000"/>
                </a:solidFill>
              </a:rPr>
              <a:t>II</a:t>
            </a:r>
            <a:r>
              <a:rPr lang="ru-RU" sz="1200" b="1" dirty="0">
                <a:solidFill>
                  <a:srgbClr val="FF0000"/>
                </a:solidFill>
              </a:rPr>
              <a:t> международной ассамблее искусств Таланты </a:t>
            </a:r>
            <a:r>
              <a:rPr lang="en-US" sz="1200" b="1" dirty="0">
                <a:solidFill>
                  <a:srgbClr val="FF0000"/>
                </a:solidFill>
              </a:rPr>
              <a:t>XXI</a:t>
            </a:r>
            <a:r>
              <a:rPr lang="ru-RU" sz="1200" b="1" dirty="0">
                <a:solidFill>
                  <a:srgbClr val="FF0000"/>
                </a:solidFill>
              </a:rPr>
              <a:t> века</a:t>
            </a:r>
          </a:p>
        </p:txBody>
      </p:sp>
      <p:pic>
        <p:nvPicPr>
          <p:cNvPr id="17" name="Рисунок 16" descr="C:\Documents and Settings\SisAdmin\Рабочий стол\грамота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76925" y="3475038"/>
            <a:ext cx="1431925" cy="20891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C:\Documents and Settings\User\Рабочий стол\дип.Ильясрва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83475" y="3462338"/>
            <a:ext cx="1431925" cy="20891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673792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418013"/>
            <a:ext cx="1185863" cy="1804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903788"/>
            <a:ext cx="1216025" cy="1892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70025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ru-RU" b="1" dirty="0" smtClean="0">
                <a:ln w="10541" cmpd="sng">
                  <a:solidFill>
                    <a:srgbClr val="00006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Внедрение передового </a:t>
            </a:r>
            <a:br>
              <a:rPr lang="ru-RU" b="1" dirty="0" smtClean="0">
                <a:ln w="10541" cmpd="sng">
                  <a:solidFill>
                    <a:srgbClr val="00006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</a:br>
            <a:r>
              <a:rPr lang="ru-RU" b="1" dirty="0" smtClean="0">
                <a:ln w="10541" cmpd="sng">
                  <a:solidFill>
                    <a:srgbClr val="000066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000066">
                    <a:lumMod val="75000"/>
                  </a:srgbClr>
                </a:solidFill>
                <a:effectLst>
                  <a:glow rad="139700">
                    <a:srgbClr val="33CCCC">
                      <a:satMod val="175000"/>
                      <a:alpha val="40000"/>
                    </a:srgbClr>
                  </a:glow>
                </a:effectLst>
                <a:latin typeface="Book Antiqua" pitchFamily="18" charset="0"/>
              </a:rPr>
              <a:t>педагогического опыта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46919"/>
            <a:ext cx="1944216" cy="1015663"/>
          </a:xfrm>
          <a:prstGeom prst="rect">
            <a:avLst/>
          </a:prstGeom>
          <a:solidFill>
            <a:srgbClr val="FF99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kern="0" dirty="0">
                <a:ln w="12700">
                  <a:solidFill>
                    <a:srgbClr val="000066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Публикации в печатных изданиях</a:t>
            </a:r>
            <a:endParaRPr lang="ru-RU" sz="20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31403" y="1678830"/>
            <a:ext cx="2117887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000" kern="0" dirty="0">
                <a:ln w="12700">
                  <a:solidFill>
                    <a:srgbClr val="000066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0099FF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Методические </a:t>
            </a:r>
          </a:p>
          <a:p>
            <a:pPr algn="ctr" eaLnBrk="0" hangingPunct="0">
              <a:defRPr/>
            </a:pPr>
            <a:r>
              <a:rPr lang="ru-RU" sz="2000" kern="0" dirty="0">
                <a:ln w="12700">
                  <a:solidFill>
                    <a:srgbClr val="000066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0099FF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издания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8146" y="1719529"/>
            <a:ext cx="1870697" cy="707886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kern="0" dirty="0">
                <a:ln w="12700">
                  <a:solidFill>
                    <a:srgbClr val="000066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0099FF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Авторские </a:t>
            </a:r>
          </a:p>
          <a:p>
            <a:pPr algn="ctr" eaLnBrk="0" hangingPunct="0">
              <a:defRPr/>
            </a:pPr>
            <a:r>
              <a:rPr lang="ru-RU" sz="2000" kern="0" dirty="0">
                <a:ln w="12700">
                  <a:solidFill>
                    <a:srgbClr val="000066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0099FF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программы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5561" y="2708920"/>
            <a:ext cx="232307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Григорьева И.В.</a:t>
            </a:r>
          </a:p>
          <a:p>
            <a:pPr algn="ctr"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</a:t>
            </a: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Гисс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Т.А.</a:t>
            </a:r>
          </a:p>
          <a:p>
            <a:pPr algn="ctr"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</a:t>
            </a: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Новосельская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И.В.</a:t>
            </a:r>
          </a:p>
          <a:p>
            <a:pPr algn="ctr"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</a:t>
            </a: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Куттыбаева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Н.С.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Ережепова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Г.Т.</a:t>
            </a:r>
            <a:endParaRPr lang="ru-RU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63391" y="2562582"/>
            <a:ext cx="197361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Кабдина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Б.К.</a:t>
            </a:r>
          </a:p>
          <a:p>
            <a:pPr algn="ctr"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Кузьменко Н.А.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Гисс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Т.А.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Дудкова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Е.С. 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Таутиева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Б.А. </a:t>
            </a:r>
          </a:p>
          <a:p>
            <a:pPr algn="ctr"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Горбенко И.В.</a:t>
            </a:r>
          </a:p>
          <a:p>
            <a:pPr eaLnBrk="0" hangingPunct="0">
              <a:defRPr/>
            </a:pPr>
            <a:endParaRPr lang="ru-RU" dirty="0"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43056" y="2333287"/>
            <a:ext cx="208755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Гисс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А.В 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Гисс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Т.А.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Байгужина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Э.Ш.</a:t>
            </a:r>
          </a:p>
          <a:p>
            <a:pPr algn="ctr"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Григорьева И.В.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Куттыбаева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Н.С.</a:t>
            </a:r>
          </a:p>
          <a:p>
            <a:pPr algn="ctr"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Кузьменко Н.А.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Таутиева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Б.К.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Кабдина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Б.К.</a:t>
            </a:r>
          </a:p>
          <a:p>
            <a:pPr algn="ctr"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Дудкова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Е.С.</a:t>
            </a:r>
          </a:p>
          <a:p>
            <a:pPr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42119" y="1533999"/>
            <a:ext cx="2228395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kern="0" dirty="0">
                <a:ln w="12700">
                  <a:solidFill>
                    <a:srgbClr val="000066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0099FF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Размещение авторских материалов на </a:t>
            </a:r>
            <a:r>
              <a:rPr lang="ru-RU" sz="2000" kern="0" dirty="0" err="1">
                <a:ln w="12700">
                  <a:solidFill>
                    <a:srgbClr val="000066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0099FF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пед</a:t>
            </a:r>
            <a:r>
              <a:rPr lang="ru-RU" sz="2000" kern="0" dirty="0">
                <a:ln w="12700">
                  <a:solidFill>
                    <a:srgbClr val="000066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0099FF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. порталах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32240" y="2893301"/>
            <a:ext cx="219483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Байгужина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Э.Ш.</a:t>
            </a:r>
          </a:p>
          <a:p>
            <a:pPr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Дудкова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Е.С.</a:t>
            </a:r>
          </a:p>
          <a:p>
            <a:pPr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Жумажанова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Б.К.</a:t>
            </a:r>
          </a:p>
          <a:p>
            <a:pPr eaLnBrk="0" hangingPunct="0">
              <a:defRPr/>
            </a:pPr>
            <a:r>
              <a:rPr lang="ru-RU" b="1" dirty="0" err="1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Ережепова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Г.Т. </a:t>
            </a:r>
          </a:p>
          <a:p>
            <a:pPr eaLnBrk="0" hangingPunct="0"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glow rad="101600">
                    <a:srgbClr val="E2F4FF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Григорьева И.В.</a:t>
            </a:r>
            <a:endParaRPr lang="ru-RU" dirty="0">
              <a:latin typeface="Arial" pitchFamily="34" charset="0"/>
            </a:endParaRPr>
          </a:p>
        </p:txBody>
      </p:sp>
      <p:pic>
        <p:nvPicPr>
          <p:cNvPr id="174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84738"/>
            <a:ext cx="1187450" cy="1831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5"/>
          <a:stretch>
            <a:fillRect/>
          </a:stretch>
        </p:blipFill>
        <p:spPr>
          <a:xfrm>
            <a:off x="1247775" y="4684713"/>
            <a:ext cx="1274763" cy="18335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Рисунок 13"/>
          <p:cNvPicPr/>
          <p:nvPr/>
        </p:nvPicPr>
        <p:blipFill>
          <a:blip r:embed="rId6"/>
          <a:stretch>
            <a:fillRect/>
          </a:stretch>
        </p:blipFill>
        <p:spPr>
          <a:xfrm>
            <a:off x="1916113" y="5006975"/>
            <a:ext cx="1214437" cy="178911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5" name="Рисунок 14"/>
          <p:cNvPicPr/>
          <p:nvPr/>
        </p:nvPicPr>
        <p:blipFill>
          <a:blip r:embed="rId7"/>
          <a:stretch>
            <a:fillRect/>
          </a:stretch>
        </p:blipFill>
        <p:spPr>
          <a:xfrm>
            <a:off x="2673350" y="4719638"/>
            <a:ext cx="1227138" cy="19161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6" name="Рисунок 15"/>
          <p:cNvPicPr/>
          <p:nvPr/>
        </p:nvPicPr>
        <p:blipFill>
          <a:blip r:embed="rId8"/>
          <a:stretch>
            <a:fillRect/>
          </a:stretch>
        </p:blipFill>
        <p:spPr>
          <a:xfrm>
            <a:off x="3498850" y="4854575"/>
            <a:ext cx="1228725" cy="18923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9" name="Рисунок 18" descr="Бланк Коллеги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6525" y="4757738"/>
            <a:ext cx="1308100" cy="183991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1" name="Рисунок 20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41950" y="4859338"/>
            <a:ext cx="1258888" cy="193833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" name="Рисунок 19" descr="Бланк Коллеги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61113" y="4633913"/>
            <a:ext cx="1370012" cy="178276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Рисунок 17" descr="C:\Documents and Settings\User\Рабочий стол\презентация школы\filologGahar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34175" y="5319713"/>
            <a:ext cx="1746250" cy="134143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430" name="Picture 13" descr="C:\Documents and Settings\Administrator\Рабочий стол\Анимации\4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46075"/>
            <a:ext cx="13112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7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625" y="357188"/>
            <a:ext cx="7643813" cy="27146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6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57188"/>
            <a:ext cx="6673374" cy="224676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n w="315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nstantia" pitchFamily="18" charset="0"/>
              </a:rPr>
              <a:t>2014 год</a:t>
            </a:r>
          </a:p>
          <a:p>
            <a:pPr algn="ctr">
              <a:defRPr/>
            </a:pPr>
            <a:r>
              <a:rPr lang="ru-RU" sz="2000" dirty="0" err="1" smtClean="0">
                <a:ln w="315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Ержанов</a:t>
            </a:r>
            <a:r>
              <a:rPr lang="ru-RU" sz="2000" dirty="0" smtClean="0">
                <a:ln w="315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2000" dirty="0">
                <a:ln w="315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С. М. и </a:t>
            </a:r>
            <a:r>
              <a:rPr lang="ru-RU" sz="2000" dirty="0" err="1">
                <a:ln w="315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Куттыбаева</a:t>
            </a:r>
            <a:r>
              <a:rPr lang="ru-RU" sz="2000" dirty="0">
                <a:ln w="315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 Н. С. прошли заочный областной тур конкурса «Из опыта работы малокомплектных школ», были приглашены на Республиканский слёт МКШ «Вечному народу – информационная школа – творческий педагог – </a:t>
            </a:r>
            <a:r>
              <a:rPr lang="ru-RU" sz="2000" dirty="0" err="1">
                <a:ln w="315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конкурентноспособный</a:t>
            </a:r>
            <a:r>
              <a:rPr lang="ru-RU" sz="2000" dirty="0">
                <a:ln w="315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 ученик</a:t>
            </a:r>
            <a:r>
              <a:rPr lang="ru-RU" sz="2000" dirty="0" smtClean="0">
                <a:ln w="3155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» </a:t>
            </a:r>
            <a:endParaRPr lang="ru-RU" sz="2000" dirty="0">
              <a:ln w="3155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21508" name="Picture 1" descr="F:\фото\Новая папка ф\DSCN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429000"/>
            <a:ext cx="40957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F:\фото\Новая папка ф\DSCN0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9000"/>
            <a:ext cx="404653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06646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28625" y="609600"/>
            <a:ext cx="8072438" cy="1143000"/>
          </a:xfrm>
        </p:spPr>
        <p:txBody>
          <a:bodyPr/>
          <a:lstStyle/>
          <a:p>
            <a:r>
              <a:rPr lang="ru-RU" altLang="ru-RU" sz="3200" smtClean="0">
                <a:solidFill>
                  <a:srgbClr val="C00000"/>
                </a:solidFill>
              </a:rPr>
              <a:t>Ержанов Серикпай Максутханович – Диплом</a:t>
            </a:r>
            <a:r>
              <a:rPr lang="en-US" altLang="ru-RU" sz="3200" smtClean="0">
                <a:solidFill>
                  <a:srgbClr val="C00000"/>
                </a:solidFill>
              </a:rPr>
              <a:t> I c</a:t>
            </a:r>
            <a:r>
              <a:rPr lang="ru-RU" altLang="ru-RU" sz="3200" smtClean="0">
                <a:solidFill>
                  <a:srgbClr val="C00000"/>
                </a:solidFill>
              </a:rPr>
              <a:t>тепени «Лучший директор МКШ</a:t>
            </a:r>
            <a:r>
              <a:rPr lang="ru-RU" altLang="ru-RU" sz="3200" smtClean="0"/>
              <a:t>»</a:t>
            </a:r>
          </a:p>
        </p:txBody>
      </p:sp>
      <p:pic>
        <p:nvPicPr>
          <p:cNvPr id="2253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928813"/>
            <a:ext cx="31432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286250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286250"/>
            <a:ext cx="39290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785938"/>
            <a:ext cx="39290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5961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 smtClean="0">
                <a:solidFill>
                  <a:srgbClr val="C00000"/>
                </a:solidFill>
              </a:rPr>
              <a:t/>
            </a:r>
            <a:br>
              <a:rPr lang="ru-RU" altLang="ru-RU" sz="3200" dirty="0" smtClean="0">
                <a:solidFill>
                  <a:srgbClr val="C00000"/>
                </a:solidFill>
              </a:rPr>
            </a:br>
            <a:r>
              <a:rPr lang="ru-RU" altLang="ru-RU" sz="3200" dirty="0" smtClean="0">
                <a:solidFill>
                  <a:srgbClr val="C00000"/>
                </a:solidFill>
              </a:rPr>
              <a:t/>
            </a:r>
            <a:br>
              <a:rPr lang="ru-RU" altLang="ru-RU" sz="3200" dirty="0" smtClean="0">
                <a:solidFill>
                  <a:srgbClr val="C00000"/>
                </a:solidFill>
              </a:rPr>
            </a:br>
            <a:r>
              <a:rPr lang="ru-RU" altLang="ru-RU" sz="3200" dirty="0" err="1" smtClean="0">
                <a:solidFill>
                  <a:srgbClr val="C00000"/>
                </a:solidFill>
              </a:rPr>
              <a:t>Матарыкина</a:t>
            </a:r>
            <a:r>
              <a:rPr lang="ru-RU" altLang="ru-RU" sz="3200" dirty="0" smtClean="0">
                <a:solidFill>
                  <a:srgbClr val="C00000"/>
                </a:solidFill>
              </a:rPr>
              <a:t> Ольга Юрьевна, учитель истории и географии – </a:t>
            </a:r>
            <a:br>
              <a:rPr lang="ru-RU" altLang="ru-RU" sz="3200" dirty="0" smtClean="0">
                <a:solidFill>
                  <a:srgbClr val="C00000"/>
                </a:solidFill>
              </a:rPr>
            </a:br>
            <a:r>
              <a:rPr lang="ru-RU" altLang="ru-RU" sz="3200" dirty="0" smtClean="0">
                <a:solidFill>
                  <a:srgbClr val="C00000"/>
                </a:solidFill>
              </a:rPr>
              <a:t>Диплом </a:t>
            </a:r>
            <a:r>
              <a:rPr lang="en-US" altLang="ru-RU" sz="3200" dirty="0" smtClean="0">
                <a:solidFill>
                  <a:srgbClr val="C00000"/>
                </a:solidFill>
              </a:rPr>
              <a:t>III</a:t>
            </a:r>
            <a:r>
              <a:rPr lang="ru-RU" altLang="ru-RU" sz="3200" dirty="0" smtClean="0">
                <a:solidFill>
                  <a:srgbClr val="C00000"/>
                </a:solidFill>
              </a:rPr>
              <a:t> степени в Республиканском конкурсе «Талантливый учитель – одарённым детям».</a:t>
            </a:r>
          </a:p>
        </p:txBody>
      </p:sp>
      <p:pic>
        <p:nvPicPr>
          <p:cNvPr id="25603" name="Picture 3" descr="C:\Documents and Settings\SisAdmin\Рабочий стол\IMG_20140505_124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4325">
            <a:off x="714375" y="2643188"/>
            <a:ext cx="24288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C:\Documents and Settings\SisAdmin\Рабочий стол\IMG_20140505_132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355">
            <a:off x="4808538" y="2916238"/>
            <a:ext cx="242887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42493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400" smtClean="0">
                <a:solidFill>
                  <a:srgbClr val="C00000"/>
                </a:solidFill>
              </a:rPr>
              <a:t>Гисс А. В. – тренер лыжной команды школы, чемпионов области 2014 года</a:t>
            </a:r>
          </a:p>
        </p:txBody>
      </p:sp>
      <p:pic>
        <p:nvPicPr>
          <p:cNvPr id="26627" name="Picture 2" descr="C:\Documents and Settings\SisAdmin\Рабочий стол\спорт\DSCN2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28813"/>
            <a:ext cx="7146925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34098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1492250"/>
          </a:xfrm>
        </p:spPr>
        <p:txBody>
          <a:bodyPr/>
          <a:lstStyle/>
          <a:p>
            <a:r>
              <a:rPr lang="ru-RU" altLang="ru-RU" sz="3200" smtClean="0"/>
              <a:t>Участие в республиканском семинаре по теме:  «Работа с одарёнными детьми в сельских малокомплектных школах</a:t>
            </a:r>
            <a:r>
              <a:rPr lang="ru-RU" altLang="ru-RU" smtClean="0"/>
              <a:t>»</a:t>
            </a:r>
          </a:p>
        </p:txBody>
      </p:sp>
      <p:pic>
        <p:nvPicPr>
          <p:cNvPr id="27651" name="Рисунок 3" descr="C:\Users\пользователь\Desktop\Новая папка\Круглый стол с участием директора центра Дарын Ш. А. Кирабаевой и методиста Н. А. Исмурзин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4363"/>
            <a:ext cx="4392613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4" descr="C:\Users\пользователь\Desktop\Новая папка\С директором республиканского цетра Дарын Ш. А. Кирабаево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36950"/>
            <a:ext cx="435768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 descr="C:\Documents and Settings\SisAdmin\Рабочий стол\титул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811338" y="4641850"/>
            <a:ext cx="14954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Скругленный прямоугольник 5"/>
          <p:cNvSpPr>
            <a:spLocks noChangeArrowheads="1"/>
          </p:cNvSpPr>
          <p:nvPr/>
        </p:nvSpPr>
        <p:spPr bwMode="auto">
          <a:xfrm>
            <a:off x="5214938" y="2000250"/>
            <a:ext cx="3500437" cy="1500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Зам. по УВР Кузьменко Н. А. опубликовала статью с обобщением опыта работы школы в брошюре  по итогам семинара</a:t>
            </a:r>
          </a:p>
        </p:txBody>
      </p:sp>
    </p:spTree>
    <p:extLst>
      <p:ext uri="{BB962C8B-B14F-4D97-AF65-F5344CB8AC3E}">
        <p14:creationId xmlns:p14="http://schemas.microsoft.com/office/powerpoint/2010/main" val="400130200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err="1" smtClean="0"/>
              <a:t>Куттыбаева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Нескен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Сабитовна</a:t>
            </a:r>
            <a:r>
              <a:rPr lang="ru-RU" altLang="ru-RU" dirty="0" smtClean="0"/>
              <a:t> – 1 место в районном конкурсе </a:t>
            </a:r>
            <a:r>
              <a:rPr lang="kk-KZ" altLang="ru-RU" dirty="0" smtClean="0"/>
              <a:t> “Үздік педагог”.</a:t>
            </a:r>
            <a:br>
              <a:rPr lang="kk-KZ" altLang="ru-RU" dirty="0" smtClean="0"/>
            </a:br>
            <a:r>
              <a:rPr lang="kk-KZ" altLang="ru-RU" dirty="0" smtClean="0"/>
              <a:t>Участие в областном туре.</a:t>
            </a:r>
            <a:endParaRPr lang="ru-RU" altLang="ru-RU" dirty="0" smtClean="0"/>
          </a:p>
        </p:txBody>
      </p:sp>
      <p:pic>
        <p:nvPicPr>
          <p:cNvPr id="28675" name="Picture 2" descr="C:\Documents and Settings\SisAdmin\Рабочий стол\DSCN0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901950"/>
            <a:ext cx="4054475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 descr="C:\Documents and Settings\SisAdmin\Рабочий стол\DSCN06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28938"/>
            <a:ext cx="4262437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31623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9613" y="-2979738"/>
            <a:ext cx="3600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7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5200" y="-7629525"/>
            <a:ext cx="36004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4" name="Picture 4" descr="C:\Documents and Settings\SisAdmin\Рабочий стол\SAM_0089.JPG"/>
          <p:cNvPicPr>
            <a:picLocks noChangeAspect="1" noChangeArrowheads="1"/>
          </p:cNvPicPr>
          <p:nvPr/>
        </p:nvPicPr>
        <p:blipFill>
          <a:blip r:embed="rId4">
            <a:lum bright="40000"/>
          </a:blip>
          <a:srcRect/>
          <a:stretch>
            <a:fillRect/>
          </a:stretch>
        </p:blipFill>
        <p:spPr bwMode="auto">
          <a:xfrm>
            <a:off x="1911350" y="2997200"/>
            <a:ext cx="1476375" cy="195421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547813" y="5346700"/>
            <a:ext cx="2130425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0000"/>
                </a:solidFill>
              </a:rPr>
              <a:t> Выступление с докладом из опыта работы на областном семинаре по биологии</a:t>
            </a:r>
          </a:p>
        </p:txBody>
      </p:sp>
      <p:pic>
        <p:nvPicPr>
          <p:cNvPr id="256006" name="Picture 6" descr="C:\Documents and Settings\SisAdmin\Рабочий стол\SAM_0087.JPG"/>
          <p:cNvPicPr>
            <a:picLocks noChangeAspect="1" noChangeArrowheads="1"/>
          </p:cNvPicPr>
          <p:nvPr/>
        </p:nvPicPr>
        <p:blipFill>
          <a:blip r:embed="rId5">
            <a:lum bright="30000"/>
          </a:blip>
          <a:srcRect/>
          <a:stretch>
            <a:fillRect/>
          </a:stretch>
        </p:blipFill>
        <p:spPr bwMode="auto">
          <a:xfrm>
            <a:off x="5751513" y="2997200"/>
            <a:ext cx="1476375" cy="195421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4725988" y="5105400"/>
            <a:ext cx="3384550" cy="1560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0000"/>
                </a:solidFill>
              </a:rPr>
              <a:t>Участие в Международном семинаре в г. </a:t>
            </a:r>
            <a:r>
              <a:rPr lang="ru-RU" sz="1400" dirty="0" err="1">
                <a:solidFill>
                  <a:srgbClr val="FF0000"/>
                </a:solidFill>
              </a:rPr>
              <a:t>Алматы</a:t>
            </a:r>
            <a:r>
              <a:rPr lang="ru-RU" sz="1400" dirty="0">
                <a:solidFill>
                  <a:srgbClr val="FF0000"/>
                </a:solidFill>
              </a:rPr>
              <a:t> по теме: «Концепция самопознания на основе общечеловеческих ценностей – универсальный подход»</a:t>
            </a:r>
          </a:p>
        </p:txBody>
      </p:sp>
      <p:sp>
        <p:nvSpPr>
          <p:cNvPr id="297992" name="Прямоугольник 1"/>
          <p:cNvSpPr>
            <a:spLocks noChangeArrowheads="1"/>
          </p:cNvSpPr>
          <p:nvPr/>
        </p:nvSpPr>
        <p:spPr bwMode="auto">
          <a:xfrm>
            <a:off x="1849438" y="2276475"/>
            <a:ext cx="1601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Таутиева Баян 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Алмухановна</a:t>
            </a:r>
            <a:endParaRPr lang="ru-RU" altLang="ru-RU"/>
          </a:p>
        </p:txBody>
      </p:sp>
      <p:sp>
        <p:nvSpPr>
          <p:cNvPr id="297993" name="Прямоугольник 2"/>
          <p:cNvSpPr>
            <a:spLocks noChangeArrowheads="1"/>
          </p:cNvSpPr>
          <p:nvPr/>
        </p:nvSpPr>
        <p:spPr bwMode="auto">
          <a:xfrm>
            <a:off x="5402263" y="2293938"/>
            <a:ext cx="2176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Целковская Наталья 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Андреевна</a:t>
            </a:r>
            <a:endParaRPr lang="ru-RU" altLang="ru-RU"/>
          </a:p>
        </p:txBody>
      </p:sp>
      <p:pic>
        <p:nvPicPr>
          <p:cNvPr id="254986" name="Picture 10" descr="C:\Users\пользователь\Desktop\Новая папка (2)\SAM_01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3088" y="333375"/>
            <a:ext cx="1404937" cy="19431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F:\CAM0042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333375"/>
            <a:ext cx="1506537" cy="19431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10869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приоритеты работы коллектива над темой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28800"/>
            <a:ext cx="7774632" cy="4552528"/>
          </a:xfrm>
        </p:spPr>
        <p:txBody>
          <a:bodyPr/>
          <a:lstStyle/>
          <a:p>
            <a:r>
              <a:rPr lang="ru-RU" dirty="0" smtClean="0"/>
              <a:t>Личность участников образовательного процесса (учитель и обучающиеся), её </a:t>
            </a:r>
            <a:r>
              <a:rPr lang="ru-RU" dirty="0" err="1" smtClean="0"/>
              <a:t>самоценность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Гуманизм как основа образовательного и воспитательного процесса.</a:t>
            </a:r>
          </a:p>
          <a:p>
            <a:r>
              <a:rPr lang="ru-RU" dirty="0" smtClean="0"/>
              <a:t>Интеграция обучения, осуществление 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подхода в обучении.</a:t>
            </a:r>
          </a:p>
          <a:p>
            <a:r>
              <a:rPr lang="ru-RU" dirty="0" smtClean="0"/>
              <a:t>Развитие учащихся в процессе обучения.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36752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9613" y="-2979738"/>
            <a:ext cx="3600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5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5200" y="-7629525"/>
            <a:ext cx="36004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3" name="Picture 4" descr="C:\Documents and Settings\SisAdmin\Рабочий стол\фото с конкурса\DSCF61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3" y="1628775"/>
            <a:ext cx="3857625" cy="28575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58054" name="Picture 5" descr="C:\Documents and Settings\SisAdmin\Рабочий стол\фото с конкурса\DSCF61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0788" y="1628775"/>
            <a:ext cx="3643312" cy="28575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785813" y="5084763"/>
            <a:ext cx="7858125" cy="1343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err="1">
                <a:solidFill>
                  <a:srgbClr val="FF0000"/>
                </a:solidFill>
              </a:rPr>
              <a:t>Целковская</a:t>
            </a:r>
            <a:r>
              <a:rPr lang="ru-RU" sz="2000" b="1" dirty="0">
                <a:solidFill>
                  <a:srgbClr val="FF0000"/>
                </a:solidFill>
              </a:rPr>
              <a:t> Н. А. на областном конкурсе «Лучший учитель самопознания» получила номинацию «Лучший урок самопознания»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79502" y="332656"/>
            <a:ext cx="47564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k-KZ" sz="3200" b="1" dirty="0" smtClean="0">
                <a:ln>
                  <a:solidFill>
                    <a:srgbClr val="333399"/>
                  </a:solidFill>
                </a:ln>
                <a:solidFill>
                  <a:srgbClr val="9900FF"/>
                </a:solidFill>
                <a:latin typeface="Arial" charset="0"/>
              </a:rPr>
              <a:t>         2015 год</a:t>
            </a:r>
          </a:p>
          <a:p>
            <a:pPr>
              <a:defRPr/>
            </a:pPr>
            <a:r>
              <a:rPr lang="kk-KZ" sz="3200" b="1" dirty="0" smtClean="0">
                <a:ln>
                  <a:solidFill>
                    <a:srgbClr val="333399"/>
                  </a:solidFill>
                </a:ln>
                <a:solidFill>
                  <a:srgbClr val="9900FF"/>
                </a:solidFill>
                <a:latin typeface="Arial" charset="0"/>
              </a:rPr>
              <a:t>Достижение  </a:t>
            </a:r>
            <a:r>
              <a:rPr lang="kk-KZ" sz="3200" b="1" dirty="0">
                <a:ln>
                  <a:solidFill>
                    <a:srgbClr val="333399"/>
                  </a:solidFill>
                </a:ln>
                <a:solidFill>
                  <a:srgbClr val="9900FF"/>
                </a:solidFill>
                <a:latin typeface="Arial" charset="0"/>
              </a:rPr>
              <a:t>учителей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3338663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9613" y="-2979738"/>
            <a:ext cx="3600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5200" y="-7629525"/>
            <a:ext cx="36004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9502" y="332656"/>
            <a:ext cx="4767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k-KZ" sz="3200" b="1" dirty="0">
                <a:ln>
                  <a:solidFill>
                    <a:srgbClr val="333399"/>
                  </a:solidFill>
                </a:ln>
                <a:solidFill>
                  <a:srgbClr val="9900FF"/>
                </a:solidFill>
                <a:latin typeface="Arial" charset="0"/>
              </a:rPr>
              <a:t>Достижения  учителей</a:t>
            </a:r>
            <a:endParaRPr lang="ru-RU" sz="3200" dirty="0"/>
          </a:p>
        </p:txBody>
      </p:sp>
      <p:sp>
        <p:nvSpPr>
          <p:cNvPr id="29701" name="Прямоугольник 10"/>
          <p:cNvSpPr>
            <a:spLocks noChangeArrowheads="1"/>
          </p:cNvSpPr>
          <p:nvPr/>
        </p:nvSpPr>
        <p:spPr bwMode="auto">
          <a:xfrm>
            <a:off x="1692275" y="1052513"/>
            <a:ext cx="1952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9900FF"/>
                </a:solidFill>
                <a:latin typeface="Tahoma" pitchFamily="34" charset="0"/>
              </a:rPr>
              <a:t>Григорьева Ирина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9900FF"/>
                </a:solidFill>
                <a:latin typeface="Tahoma" pitchFamily="34" charset="0"/>
              </a:rPr>
              <a:t>Владимировна</a:t>
            </a:r>
          </a:p>
        </p:txBody>
      </p:sp>
      <p:pic>
        <p:nvPicPr>
          <p:cNvPr id="11" name="Рисунок 10" descr="D:\Наши фото\Мой класс и Я\Копия DSC_008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5013" y="1658938"/>
            <a:ext cx="1327150" cy="17145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D:\Моя работа по уровню\Мои достижения\Григорьева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933825"/>
            <a:ext cx="2011362" cy="1366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12713" y="5516563"/>
            <a:ext cx="2730500" cy="1225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Участие в республиканской научно-практической он-</a:t>
            </a:r>
            <a:r>
              <a:rPr lang="ru-RU" sz="1400" b="1" dirty="0" err="1">
                <a:solidFill>
                  <a:srgbClr val="FF0000"/>
                </a:solidFill>
              </a:rPr>
              <a:t>лайн</a:t>
            </a:r>
            <a:r>
              <a:rPr lang="ru-RU" sz="1400" b="1" dirty="0">
                <a:solidFill>
                  <a:srgbClr val="FF0000"/>
                </a:solidFill>
              </a:rPr>
              <a:t> конференции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«Проблемы и перспективы образ-</a:t>
            </a:r>
            <a:r>
              <a:rPr lang="ru-RU" sz="1400" b="1" dirty="0" err="1">
                <a:solidFill>
                  <a:srgbClr val="FF0000"/>
                </a:solidFill>
              </a:rPr>
              <a:t>го</a:t>
            </a:r>
            <a:r>
              <a:rPr lang="ru-RU" sz="1400" b="1" dirty="0">
                <a:solidFill>
                  <a:srgbClr val="FF0000"/>
                </a:solidFill>
              </a:rPr>
              <a:t> пространства»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44850" y="5522913"/>
            <a:ext cx="2730500" cy="122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</a:rPr>
              <a:t>I </a:t>
            </a:r>
            <a:r>
              <a:rPr lang="ru-RU" sz="1400" b="1" dirty="0">
                <a:solidFill>
                  <a:srgbClr val="FF0000"/>
                </a:solidFill>
              </a:rPr>
              <a:t>место на областном этапе </a:t>
            </a:r>
            <a:r>
              <a:rPr lang="en-US" sz="1400" b="1" dirty="0">
                <a:solidFill>
                  <a:srgbClr val="FF0000"/>
                </a:solidFill>
              </a:rPr>
              <a:t>II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Републиканских</a:t>
            </a:r>
            <a:r>
              <a:rPr lang="ru-RU" sz="1400" b="1" dirty="0">
                <a:solidFill>
                  <a:srgbClr val="FF0000"/>
                </a:solidFill>
              </a:rPr>
              <a:t> педагогических чтений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300788" y="5522913"/>
            <a:ext cx="2730500" cy="122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</a:rPr>
              <a:t>II </a:t>
            </a:r>
            <a:r>
              <a:rPr lang="ru-RU" sz="1400" b="1" dirty="0">
                <a:solidFill>
                  <a:srgbClr val="FF0000"/>
                </a:solidFill>
              </a:rPr>
              <a:t>место на районном этапе </a:t>
            </a:r>
            <a:r>
              <a:rPr lang="en-US" sz="1400" b="1" dirty="0">
                <a:solidFill>
                  <a:srgbClr val="FF0000"/>
                </a:solidFill>
              </a:rPr>
              <a:t>II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Републиканских</a:t>
            </a:r>
            <a:r>
              <a:rPr lang="ru-RU" sz="1400" b="1" dirty="0">
                <a:solidFill>
                  <a:srgbClr val="FF0000"/>
                </a:solidFill>
              </a:rPr>
              <a:t> педагогических чтений</a:t>
            </a:r>
          </a:p>
        </p:txBody>
      </p:sp>
      <p:pic>
        <p:nvPicPr>
          <p:cNvPr id="16" name="Рисунок 15" descr="C:\Documents and Settings\User\Рабочий стол\Диплом мой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3357563"/>
            <a:ext cx="1427163" cy="201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C:\Documents and Settings\User\Рабочий стол\Диплом мой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0850" y="3357563"/>
            <a:ext cx="1439863" cy="201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70278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9613" y="-2979738"/>
            <a:ext cx="3600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3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5200" y="-7629525"/>
            <a:ext cx="36004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7925" y="3130550"/>
            <a:ext cx="2130425" cy="839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Проект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«Патриотическое воспитание в школе»</a:t>
            </a:r>
          </a:p>
        </p:txBody>
      </p:sp>
      <p:sp>
        <p:nvSpPr>
          <p:cNvPr id="302085" name="Прямоугольник 1"/>
          <p:cNvSpPr>
            <a:spLocks noChangeArrowheads="1"/>
          </p:cNvSpPr>
          <p:nvPr/>
        </p:nvSpPr>
        <p:spPr bwMode="auto">
          <a:xfrm>
            <a:off x="1693863" y="3994150"/>
            <a:ext cx="16017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Таутиева Баян 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Алмухановна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02086" name="Прямоугольник 2"/>
          <p:cNvSpPr>
            <a:spLocks noChangeArrowheads="1"/>
          </p:cNvSpPr>
          <p:nvPr/>
        </p:nvSpPr>
        <p:spPr bwMode="auto">
          <a:xfrm>
            <a:off x="3984625" y="877888"/>
            <a:ext cx="164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Дудкова Елена 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Сергеевна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80019" y="244205"/>
            <a:ext cx="715946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700" b="1" dirty="0">
                <a:ln>
                  <a:solidFill>
                    <a:srgbClr val="000000"/>
                  </a:solidFill>
                </a:ln>
                <a:solidFill>
                  <a:srgbClr val="9900FF"/>
                </a:solidFill>
                <a:latin typeface="Arial" charset="0"/>
              </a:rPr>
              <a:t>Участники Международной ярмарки педагогических инноваций </a:t>
            </a:r>
            <a:endParaRPr lang="ru-RU" dirty="0"/>
          </a:p>
        </p:txBody>
      </p:sp>
      <p:sp>
        <p:nvSpPr>
          <p:cNvPr id="302088" name="Прямоугольник 10"/>
          <p:cNvSpPr>
            <a:spLocks noChangeArrowheads="1"/>
          </p:cNvSpPr>
          <p:nvPr/>
        </p:nvSpPr>
        <p:spPr bwMode="auto">
          <a:xfrm>
            <a:off x="6156325" y="869950"/>
            <a:ext cx="2195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Степашкина Татьяна 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Яковлевна</a:t>
            </a:r>
          </a:p>
        </p:txBody>
      </p:sp>
      <p:sp>
        <p:nvSpPr>
          <p:cNvPr id="302089" name="Прямоугольник 11"/>
          <p:cNvSpPr>
            <a:spLocks noChangeArrowheads="1"/>
          </p:cNvSpPr>
          <p:nvPr/>
        </p:nvSpPr>
        <p:spPr bwMode="auto">
          <a:xfrm>
            <a:off x="5724525" y="4005263"/>
            <a:ext cx="1974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Матарыкина Ольга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Юрьевна</a:t>
            </a:r>
          </a:p>
        </p:txBody>
      </p:sp>
      <p:sp>
        <p:nvSpPr>
          <p:cNvPr id="302090" name="Прямоугольник 12"/>
          <p:cNvSpPr>
            <a:spLocks noChangeArrowheads="1"/>
          </p:cNvSpPr>
          <p:nvPr/>
        </p:nvSpPr>
        <p:spPr bwMode="auto">
          <a:xfrm>
            <a:off x="1085850" y="847725"/>
            <a:ext cx="21447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Байгужина Эльмира </a:t>
            </a:r>
          </a:p>
          <a:p>
            <a:pPr algn="ctr" eaLnBrk="1" hangingPunct="1"/>
            <a:r>
              <a:rPr lang="ru-RU" altLang="ru-RU" sz="1400" b="1">
                <a:solidFill>
                  <a:srgbClr val="9900FF"/>
                </a:solidFill>
              </a:rPr>
              <a:t>Шарифуловна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0150" y="3152775"/>
            <a:ext cx="2130425" cy="841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Проект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«Система воспитания успешной личности</a:t>
            </a:r>
            <a:r>
              <a:rPr lang="ru-RU" sz="1400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08738" y="3152775"/>
            <a:ext cx="2130425" cy="841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Проект «Пути повышения скорости чтения у первоклассников»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77925" y="5876925"/>
            <a:ext cx="2130425" cy="839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0000"/>
                </a:solidFill>
              </a:rPr>
              <a:t>Проект «Практическое пособие по биологии по подготовке к ЕНТ»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00788" y="5876925"/>
            <a:ext cx="2238375" cy="839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0000"/>
                </a:solidFill>
              </a:rPr>
              <a:t>Применение опорных схем и таблиц при подготовке к ЕНТ по истории Казахстана»</a:t>
            </a:r>
          </a:p>
        </p:txBody>
      </p:sp>
      <p:pic>
        <p:nvPicPr>
          <p:cNvPr id="18" name="Рисунок 17" descr="C:\Users\пользователь\Desktop\Новая папка (2)\SAM_012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370013"/>
            <a:ext cx="1295400" cy="162718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 descr="C:\Users\пользователь\Desktop\Новая папка (2)\SAM_012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1447800"/>
            <a:ext cx="1152525" cy="15494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C:\Users\пользователь\Desktop\Новая папка (2)\SAM_012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1950" y="1370013"/>
            <a:ext cx="1143000" cy="162718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 descr="C:\Users\пользователь\Desktop\Новая папка (2)\SAM_0118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22438" y="4516438"/>
            <a:ext cx="1087437" cy="13652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 descr="C:\Users\пользователь\Desktop\Новая папка (2)\SAM_0130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57988" y="4511675"/>
            <a:ext cx="1042987" cy="13652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84625" y="4511675"/>
            <a:ext cx="1450975" cy="2085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Авторская программа</a:t>
            </a:r>
          </a:p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«Решение задач повышенной трудности»</a:t>
            </a:r>
          </a:p>
          <a:p>
            <a:pPr algn="ctr">
              <a:defRPr/>
            </a:pPr>
            <a:r>
              <a:rPr lang="ru-RU" dirty="0" err="1">
                <a:solidFill>
                  <a:srgbClr val="FF0000"/>
                </a:solidFill>
              </a:rPr>
              <a:t>Гисс</a:t>
            </a:r>
            <a:r>
              <a:rPr lang="ru-RU" dirty="0">
                <a:solidFill>
                  <a:srgbClr val="FF0000"/>
                </a:solidFill>
              </a:rPr>
              <a:t> Т. А.</a:t>
            </a:r>
          </a:p>
        </p:txBody>
      </p:sp>
    </p:spTree>
    <p:extLst>
      <p:ext uri="{BB962C8B-B14F-4D97-AF65-F5344CB8AC3E}">
        <p14:creationId xmlns:p14="http://schemas.microsoft.com/office/powerpoint/2010/main" val="398556185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9613" y="-2979738"/>
            <a:ext cx="3600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C:\Users\пользователь\Desktop\фото с семинара\20141010_1525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5200" y="-7629525"/>
            <a:ext cx="36004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3000" y="4076700"/>
            <a:ext cx="2130425" cy="1049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Проект: «Мониторинг образовательного процесса в начальной школе»</a:t>
            </a:r>
          </a:p>
          <a:p>
            <a:pPr algn="ctr">
              <a:defRPr/>
            </a:pP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0725" name="Прямоугольник 2"/>
          <p:cNvSpPr>
            <a:spLocks noChangeArrowheads="1"/>
          </p:cNvSpPr>
          <p:nvPr/>
        </p:nvSpPr>
        <p:spPr bwMode="auto">
          <a:xfrm>
            <a:off x="3790950" y="877888"/>
            <a:ext cx="2028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Tahoma" pitchFamily="34" charset="0"/>
              </a:rPr>
              <a:t>Новосельская Инна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Tahoma" pitchFamily="34" charset="0"/>
              </a:rPr>
              <a:t>Викторовна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2029" y="244205"/>
            <a:ext cx="8395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n>
                  <a:solidFill>
                    <a:srgbClr val="000000"/>
                  </a:solidFill>
                </a:ln>
                <a:solidFill>
                  <a:srgbClr val="9900FF"/>
                </a:solidFill>
                <a:latin typeface="Arial" charset="0"/>
              </a:rPr>
              <a:t>Участники Международной ярмарки педагогических инноваций </a:t>
            </a:r>
            <a:endParaRPr lang="ru-RU" sz="2000" dirty="0"/>
          </a:p>
        </p:txBody>
      </p:sp>
      <p:sp>
        <p:nvSpPr>
          <p:cNvPr id="30727" name="Прямоугольник 10"/>
          <p:cNvSpPr>
            <a:spLocks noChangeArrowheads="1"/>
          </p:cNvSpPr>
          <p:nvPr/>
        </p:nvSpPr>
        <p:spPr bwMode="auto">
          <a:xfrm>
            <a:off x="6156325" y="869950"/>
            <a:ext cx="2195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Tahoma" pitchFamily="34" charset="0"/>
              </a:rPr>
              <a:t>Степашкина Татьяна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Tahoma" pitchFamily="34" charset="0"/>
              </a:rPr>
              <a:t>Яковлевна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57625" y="4089400"/>
            <a:ext cx="2130425" cy="1036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Проект: «Обучение чтению младших школьников»</a:t>
            </a:r>
          </a:p>
          <a:p>
            <a:pPr algn="ctr">
              <a:defRPr/>
            </a:pP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72225" y="4089400"/>
            <a:ext cx="2330450" cy="1036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Проект: «Нестандартные приёмы обучения рисованию в начальных классах» </a:t>
            </a:r>
          </a:p>
          <a:p>
            <a:pPr algn="ctr">
              <a:defRPr/>
            </a:pP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20" name="Рисунок 19" descr="C:\Users\пользователь\Desktop\Новая папка (2)\SAM_012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1579563"/>
            <a:ext cx="1392238" cy="197326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31" name="Прямоугольник 10"/>
          <p:cNvSpPr>
            <a:spLocks noChangeArrowheads="1"/>
          </p:cNvSpPr>
          <p:nvPr/>
        </p:nvSpPr>
        <p:spPr bwMode="auto">
          <a:xfrm>
            <a:off x="1343025" y="869950"/>
            <a:ext cx="1952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Tahoma" pitchFamily="34" charset="0"/>
              </a:rPr>
              <a:t>Григорьева Ирина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Tahoma" pitchFamily="34" charset="0"/>
              </a:rPr>
              <a:t>Владимировна</a:t>
            </a:r>
          </a:p>
        </p:txBody>
      </p:sp>
      <p:pic>
        <p:nvPicPr>
          <p:cNvPr id="24" name="Рисунок 23" descr="D:\Наши фото\Мой класс и Я\Копия DSC_008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9725" y="1566863"/>
            <a:ext cx="1392238" cy="193992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G:\DCIM\100PHOTO\SAM_075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67188" y="1579563"/>
            <a:ext cx="1384300" cy="196056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99309" y="5403376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Всего за 5 лет на Международную ярмарку было представлено 11 работ.</a:t>
            </a:r>
          </a:p>
          <a:p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Кабдина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Б. К. награждена Золотым сертификатом. Григорьева И. В. и Степашкина Т. Я. – грамотами.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2488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755576" y="332656"/>
            <a:ext cx="7632848" cy="1152128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Позитивные тенденции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16</a:t>
            </a:r>
            <a:r>
              <a:rPr lang="ru-RU" sz="3600" b="1" dirty="0" smtClean="0">
                <a:solidFill>
                  <a:srgbClr val="FF0000"/>
                </a:solidFill>
              </a:rPr>
              <a:t> учителей прошли аттестацию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827584" y="980728"/>
            <a:ext cx="7560840" cy="5688632"/>
          </a:xfrm>
        </p:spPr>
        <p:txBody>
          <a:bodyPr/>
          <a:lstStyle/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B050"/>
                </a:solidFill>
              </a:rPr>
              <a:t>24 </a:t>
            </a:r>
            <a:r>
              <a:rPr lang="ru-RU" b="1" dirty="0" smtClean="0">
                <a:solidFill>
                  <a:srgbClr val="FF0000"/>
                </a:solidFill>
              </a:rPr>
              <a:t>учителя </a:t>
            </a:r>
            <a:r>
              <a:rPr lang="ru-RU" b="1" dirty="0">
                <a:solidFill>
                  <a:srgbClr val="FF0000"/>
                </a:solidFill>
              </a:rPr>
              <a:t>прошли </a:t>
            </a:r>
            <a:r>
              <a:rPr lang="ru-RU" b="1" dirty="0" smtClean="0">
                <a:solidFill>
                  <a:srgbClr val="FF0000"/>
                </a:solidFill>
              </a:rPr>
              <a:t>курсы повышения квалификации, получено </a:t>
            </a:r>
            <a:r>
              <a:rPr lang="ru-RU" b="1" dirty="0" smtClean="0">
                <a:solidFill>
                  <a:srgbClr val="00B050"/>
                </a:solidFill>
              </a:rPr>
              <a:t>57</a:t>
            </a:r>
            <a:r>
              <a:rPr lang="ru-RU" b="1" dirty="0" smtClean="0">
                <a:solidFill>
                  <a:srgbClr val="FF0000"/>
                </a:solidFill>
              </a:rPr>
              <a:t> сертификатов о прохождении курсов.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B050"/>
                </a:solidFill>
              </a:rPr>
              <a:t>9 </a:t>
            </a:r>
            <a:r>
              <a:rPr lang="ru-RU" b="1" dirty="0" smtClean="0">
                <a:solidFill>
                  <a:srgbClr val="FF0000"/>
                </a:solidFill>
              </a:rPr>
              <a:t>учителей обучились на уровневых курсах.</a:t>
            </a:r>
          </a:p>
          <a:p>
            <a:pPr algn="l"/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424900"/>
              </p:ext>
            </p:extLst>
          </p:nvPr>
        </p:nvGraphicFramePr>
        <p:xfrm>
          <a:off x="1524000" y="139700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    категории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   высшая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   первая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  вторая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получили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подтвердили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11405"/>
              </p:ext>
            </p:extLst>
          </p:nvPr>
        </p:nvGraphicFramePr>
        <p:xfrm>
          <a:off x="1475656" y="5887432"/>
          <a:ext cx="612068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227"/>
                <a:gridCol w="2040227"/>
                <a:gridCol w="2040227"/>
              </a:tblGrid>
              <a:tr h="33483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Первый</a:t>
                      </a:r>
                      <a:r>
                        <a:rPr lang="ru-RU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 уровень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Второй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уровень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Третий уровень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348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                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             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            4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22311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Позитивные тенденции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28670"/>
            <a:ext cx="8643998" cy="5014930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chemeClr val="accent1">
                    <a:lumMod val="25000"/>
                  </a:schemeClr>
                </a:solidFill>
                <a:effectLst/>
              </a:rPr>
              <a:t>Систематизация накопленного материала</a:t>
            </a:r>
          </a:p>
          <a:p>
            <a:pPr lvl="0"/>
            <a:r>
              <a:rPr lang="ru-RU" b="1" dirty="0" smtClean="0">
                <a:solidFill>
                  <a:schemeClr val="accent1">
                    <a:lumMod val="25000"/>
                  </a:schemeClr>
                </a:solidFill>
                <a:effectLst/>
              </a:rPr>
              <a:t>Повышение мотивации учителей к творческому проведению уроков, мероприятий, участию в конкурсах, к саморазвитию. </a:t>
            </a:r>
          </a:p>
          <a:p>
            <a:pPr lvl="0"/>
            <a:r>
              <a:rPr lang="ru-RU" b="1" dirty="0" smtClean="0">
                <a:solidFill>
                  <a:schemeClr val="accent1">
                    <a:lumMod val="25000"/>
                  </a:schemeClr>
                </a:solidFill>
                <a:effectLst/>
              </a:rPr>
              <a:t>Повышение профессионального уровня учителей.</a:t>
            </a:r>
          </a:p>
          <a:p>
            <a:pPr lvl="0"/>
            <a:r>
              <a:rPr lang="ru-RU" b="1" dirty="0" smtClean="0">
                <a:solidFill>
                  <a:schemeClr val="accent1">
                    <a:lumMod val="25000"/>
                  </a:schemeClr>
                </a:solidFill>
                <a:effectLst/>
              </a:rPr>
              <a:t>Создание благоприятного микроклимата в школе.</a:t>
            </a:r>
          </a:p>
          <a:p>
            <a:endParaRPr lang="ru-RU" b="1" dirty="0">
              <a:solidFill>
                <a:schemeClr val="accent1">
                  <a:lumMod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216779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04856" cy="12192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/>
              </a:rPr>
            </a:br>
            <a:r>
              <a:rPr lang="ru-RU" sz="3200" b="1" dirty="0" smtClean="0">
                <a:solidFill>
                  <a:srgbClr val="FF0000"/>
                </a:solidFill>
                <a:effectLst/>
              </a:rPr>
              <a:t>Вместе с тем остаются следующие проблемы:</a:t>
            </a:r>
            <a:br>
              <a:rPr lang="ru-RU" sz="3200" b="1" dirty="0" smtClean="0">
                <a:solidFill>
                  <a:srgbClr val="FF0000"/>
                </a:solidFill>
                <a:effectLst/>
              </a:rPr>
            </a:br>
            <a:r>
              <a:rPr lang="ru-RU" sz="32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/>
              </a:rPr>
            </a:br>
            <a:endParaRPr lang="ru-RU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5786454"/>
          </a:xfrm>
        </p:spPr>
        <p:txBody>
          <a:bodyPr/>
          <a:lstStyle/>
          <a:p>
            <a:pPr lvl="0"/>
            <a:r>
              <a:rPr lang="ru-RU" sz="2600" b="1" dirty="0" smtClean="0">
                <a:effectLst/>
              </a:rPr>
              <a:t>Продолжить разработку формы  организации урока, которая обеспечила бы активную познавательную деятельность большинства школьников.</a:t>
            </a:r>
          </a:p>
          <a:p>
            <a:pPr lvl="0"/>
            <a:r>
              <a:rPr lang="ru-RU" sz="2600" b="1" dirty="0" smtClean="0">
                <a:effectLst/>
              </a:rPr>
              <a:t>На уроках не все учителя организуют творческую деятельность учащихся.</a:t>
            </a:r>
          </a:p>
          <a:p>
            <a:pPr lvl="0"/>
            <a:r>
              <a:rPr lang="ru-RU" sz="2600" b="1" dirty="0" smtClean="0">
                <a:effectLst/>
              </a:rPr>
              <a:t>Мало эффективной остается работа коллектива по формированию мотивов учения у слабоуспевающих учащихся.</a:t>
            </a:r>
          </a:p>
          <a:p>
            <a:pPr lvl="0"/>
            <a:r>
              <a:rPr lang="ru-RU" sz="2600" b="1" dirty="0" smtClean="0">
                <a:effectLst/>
              </a:rPr>
              <a:t>Остается необходимость комплексного применения различных средств обучения, в том числе ИКТ на каждом уроке.</a:t>
            </a:r>
          </a:p>
          <a:p>
            <a:pPr lvl="0"/>
            <a:r>
              <a:rPr lang="ru-RU" sz="2600" b="1" dirty="0">
                <a:effectLst/>
              </a:rPr>
              <a:t>Интегрировать урочную, внеурочную и внешкольную работу </a:t>
            </a:r>
            <a:r>
              <a:rPr lang="ru-RU" sz="2600" b="1" dirty="0" smtClean="0">
                <a:effectLst/>
              </a:rPr>
              <a:t>школы.</a:t>
            </a:r>
          </a:p>
          <a:p>
            <a:pPr lvl="0"/>
            <a:r>
              <a:rPr lang="ru-RU" sz="2600" b="1" dirty="0" smtClean="0">
                <a:effectLst/>
              </a:rPr>
              <a:t>Осуществлять </a:t>
            </a:r>
            <a:r>
              <a:rPr lang="ru-RU" sz="2600" b="1" dirty="0" err="1" smtClean="0">
                <a:effectLst/>
              </a:rPr>
              <a:t>полиязычное</a:t>
            </a:r>
            <a:r>
              <a:rPr lang="ru-RU" sz="2600" b="1" dirty="0" smtClean="0">
                <a:effectLst/>
              </a:rPr>
              <a:t> образование.</a:t>
            </a:r>
            <a:endParaRPr lang="ru-RU" sz="2600" b="1" dirty="0">
              <a:effectLst/>
            </a:endParaRPr>
          </a:p>
          <a:p>
            <a:pPr marL="0" indent="0">
              <a:buNone/>
            </a:pPr>
            <a:r>
              <a:rPr lang="ru-RU" sz="2400" dirty="0" smtClean="0">
                <a:effectLst/>
              </a:rPr>
              <a:t> </a:t>
            </a:r>
          </a:p>
          <a:p>
            <a:endParaRPr lang="ru-RU" sz="2400" dirty="0"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0233" y="357166"/>
            <a:ext cx="711342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  <a:p>
            <a:pPr algn="ctr"/>
            <a:r>
              <a:rPr lang="ru-RU" sz="5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наступающим </a:t>
            </a:r>
          </a:p>
          <a:p>
            <a:pPr algn="ctr"/>
            <a:r>
              <a:rPr lang="ru-RU" sz="5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праздником!</a:t>
            </a:r>
            <a:endParaRPr lang="ru-RU" sz="5400" b="1" cap="none" spc="0" dirty="0" smtClean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Творческих успехов !</a:t>
            </a:r>
            <a:endParaRPr lang="ru-RU" sz="54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Администратор\Desktop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31" y="3933056"/>
            <a:ext cx="374947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58737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Реализация программы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1135969"/>
              </p:ext>
            </p:extLst>
          </p:nvPr>
        </p:nvGraphicFramePr>
        <p:xfrm>
          <a:off x="685800" y="1828800"/>
          <a:ext cx="77724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3886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         </a:t>
                      </a:r>
                    </a:p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           Учебная работа</a:t>
                      </a:r>
                    </a:p>
                    <a:p>
                      <a:endParaRPr lang="ru-RU" sz="24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  Воспитательная работа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«Формирование творческого потенциала личности учителя и учащихся</a:t>
                      </a:r>
                      <a:r>
                        <a:rPr lang="ru-RU" sz="2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в контексте развивающего обучения»</a:t>
                      </a:r>
                      <a:endParaRPr lang="ru-RU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«Формирование гражданина Казахстана на основе общечеловеческих и национальных</a:t>
                      </a:r>
                      <a:r>
                        <a:rPr lang="ru-RU" sz="2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ценностей»</a:t>
                      </a:r>
                      <a:endParaRPr lang="ru-RU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>
            <a:off x="2483768" y="1196752"/>
            <a:ext cx="936104" cy="100811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652120" y="1196752"/>
            <a:ext cx="1202432" cy="1130424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627784" y="2636912"/>
            <a:ext cx="0" cy="72008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253336" y="2636912"/>
            <a:ext cx="0" cy="72008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39687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500034" y="1783525"/>
            <a:ext cx="821537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«Формирование творческого потенциала личности учителя и учащихся в контексте развивающего обучения».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над темой продолжалась     с 2012 года по 2017 год.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Методическая тема школы: </a:t>
            </a:r>
            <a:r>
              <a:rPr lang="ru-RU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1555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08012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Ключевые принципы развивающего обучения</a:t>
            </a:r>
            <a:br>
              <a:rPr lang="ru-RU" sz="3200" dirty="0" smtClean="0"/>
            </a:b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sz="3200" dirty="0" smtClean="0">
                <a:solidFill>
                  <a:schemeClr val="tx1"/>
                </a:solidFill>
              </a:rPr>
              <a:t>Л. С. Выготский, В. В. Давыдов, Д. Б. </a:t>
            </a:r>
            <a:r>
              <a:rPr lang="ru-RU" sz="3200" dirty="0" err="1" smtClean="0">
                <a:solidFill>
                  <a:schemeClr val="tx1"/>
                </a:solidFill>
              </a:rPr>
              <a:t>Занков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062664" cy="4386808"/>
          </a:xfrm>
        </p:spPr>
        <p:txBody>
          <a:bodyPr/>
          <a:lstStyle/>
          <a:p>
            <a:r>
              <a:rPr lang="ru-RU" dirty="0" smtClean="0"/>
              <a:t>Обучение на высоком уровне трудности.</a:t>
            </a:r>
          </a:p>
          <a:p>
            <a:r>
              <a:rPr lang="ru-RU" dirty="0" smtClean="0"/>
              <a:t>Ведущая роль теоретических знаний.</a:t>
            </a:r>
          </a:p>
          <a:p>
            <a:r>
              <a:rPr lang="ru-RU" dirty="0" smtClean="0"/>
              <a:t>Целеполагание, постановка учебных задач.</a:t>
            </a:r>
          </a:p>
          <a:p>
            <a:r>
              <a:rPr lang="ru-RU" dirty="0" err="1" smtClean="0"/>
              <a:t>Деятельностный</a:t>
            </a:r>
            <a:r>
              <a:rPr lang="ru-RU" dirty="0" smtClean="0"/>
              <a:t> подход к обучению.</a:t>
            </a:r>
          </a:p>
          <a:p>
            <a:r>
              <a:rPr lang="ru-RU" dirty="0" smtClean="0"/>
              <a:t>Коллективная деятельность.</a:t>
            </a:r>
          </a:p>
          <a:p>
            <a:r>
              <a:rPr lang="ru-RU" dirty="0" smtClean="0"/>
              <a:t>Высокая мотивация обучения.</a:t>
            </a:r>
          </a:p>
          <a:p>
            <a:r>
              <a:rPr lang="ru-RU" dirty="0" smtClean="0"/>
              <a:t>Самооценка деятельности. Рефлексия.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75741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Цель развивающего обучения: формирование </a:t>
            </a:r>
            <a:r>
              <a:rPr lang="ru-RU" sz="3600" smtClean="0"/>
              <a:t>компетенций учащихся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354895"/>
              </p:ext>
            </p:extLst>
          </p:nvPr>
        </p:nvGraphicFramePr>
        <p:xfrm>
          <a:off x="685800" y="1828800"/>
          <a:ext cx="7772400" cy="441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3886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Технологии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Компетенции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Информационная</a:t>
                      </a:r>
                      <a:endParaRPr lang="ru-RU" dirty="0"/>
                    </a:p>
                  </a:txBody>
                  <a:tcPr/>
                </a:tc>
              </a:tr>
              <a:tr h="642496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Технология проблемного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Компетенция учения (самообучение и саморазвитие)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Технология проектного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Социальная.коммуникативная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Игровые технологии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Социально-коммуникативная,</a:t>
                      </a:r>
                    </a:p>
                    <a:p>
                      <a:r>
                        <a:rPr lang="ru-RU" dirty="0" smtClean="0"/>
                        <a:t>Учебно-познавательная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Здоровьесберегающие</a:t>
                      </a:r>
                      <a:r>
                        <a:rPr lang="ru-RU" dirty="0" smtClean="0"/>
                        <a:t> технологии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Культурно-личностная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Технология развивающего</a:t>
                      </a:r>
                      <a:r>
                        <a:rPr lang="ru-RU" baseline="0" dirty="0" smtClean="0"/>
                        <a:t>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Информационно-</a:t>
                      </a:r>
                      <a:r>
                        <a:rPr lang="ru-RU" dirty="0" err="1" smtClean="0"/>
                        <a:t>аналитическа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Учебно-познавательная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Технология личностно-ориентированного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Учебно-познавательная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Технология коллективного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Социальная, толерантность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18174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GANT">
  <a:themeElements>
    <a:clrScheme name="ELEGANT 2">
      <a:dk1>
        <a:srgbClr val="000000"/>
      </a:dk1>
      <a:lt1>
        <a:srgbClr val="9999FF"/>
      </a:lt1>
      <a:dk2>
        <a:srgbClr val="6600FF"/>
      </a:dk2>
      <a:lt2>
        <a:srgbClr val="FFFFFF"/>
      </a:lt2>
      <a:accent1>
        <a:srgbClr val="CCCCFF"/>
      </a:accent1>
      <a:accent2>
        <a:srgbClr val="FF99FF"/>
      </a:accent2>
      <a:accent3>
        <a:srgbClr val="CACAFF"/>
      </a:accent3>
      <a:accent4>
        <a:srgbClr val="000000"/>
      </a:accent4>
      <a:accent5>
        <a:srgbClr val="E2E2FF"/>
      </a:accent5>
      <a:accent6>
        <a:srgbClr val="E78AE7"/>
      </a:accent6>
      <a:hlink>
        <a:srgbClr val="00CC66"/>
      </a:hlink>
      <a:folHlink>
        <a:srgbClr val="6666FF"/>
      </a:folHlink>
    </a:clrScheme>
    <a:fontScheme name="ELEG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LEGANT 1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GANT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GANT 3">
        <a:dk1>
          <a:srgbClr val="000000"/>
        </a:dk1>
        <a:lt1>
          <a:srgbClr val="FFFFFF"/>
        </a:lt1>
        <a:dk2>
          <a:srgbClr val="000000"/>
        </a:dk2>
        <a:lt2>
          <a:srgbClr val="CECECE"/>
        </a:lt2>
        <a:accent1>
          <a:srgbClr val="DADADA"/>
        </a:accent1>
        <a:accent2>
          <a:srgbClr val="676767"/>
        </a:accent2>
        <a:accent3>
          <a:srgbClr val="FFFFFF"/>
        </a:accent3>
        <a:accent4>
          <a:srgbClr val="000000"/>
        </a:accent4>
        <a:accent5>
          <a:srgbClr val="EAEAEA"/>
        </a:accent5>
        <a:accent6>
          <a:srgbClr val="5D5D5D"/>
        </a:accent6>
        <a:hlink>
          <a:srgbClr val="474747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оревнование">
  <a:themeElements>
    <a:clrScheme name="Соревнование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Соревнова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ревнование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ревнова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ревнование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80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Использование КС MAPLE для изображения многогранников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Lucida Sans Unicode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Lucida Sans Unicode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Ошибочки</Template>
  <TotalTime>1240</TotalTime>
  <Words>2192</Words>
  <Application>Microsoft Office PowerPoint</Application>
  <PresentationFormat>Экран (4:3)</PresentationFormat>
  <Paragraphs>467</Paragraphs>
  <Slides>57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57</vt:i4>
      </vt:variant>
    </vt:vector>
  </HeadingPairs>
  <TitlesOfParts>
    <vt:vector size="61" baseType="lpstr">
      <vt:lpstr>ELEGANT</vt:lpstr>
      <vt:lpstr>Соревнование</vt:lpstr>
      <vt:lpstr>Использование КС MAPLE для изображения многогранников</vt:lpstr>
      <vt:lpstr>Тема Office</vt:lpstr>
      <vt:lpstr>ОТЧЁТ О РАБОТЕ   НАД ПРОБЛЕМОЙ ШКОЛЫ</vt:lpstr>
      <vt:lpstr>ПРОБЛЕМА ШКОЛЫ:</vt:lpstr>
      <vt:lpstr>Планируемый результат</vt:lpstr>
      <vt:lpstr>Концептуальная идея школы:</vt:lpstr>
      <vt:lpstr>Основные приоритеты работы коллектива над темой</vt:lpstr>
      <vt:lpstr>Реализация программы</vt:lpstr>
      <vt:lpstr> Методическая тема школы:  </vt:lpstr>
      <vt:lpstr> Ключевые принципы развивающего обучения  (Л. С. Выготский, В. В. Давыдов, Д. Б. Занков)</vt:lpstr>
      <vt:lpstr>Цель развивающего обучения: формирование компетенций учащихся</vt:lpstr>
      <vt:lpstr> Работа по реализации методической темы преследовала следующие цели: </vt:lpstr>
      <vt:lpstr>Для реализации поставленной цели были сформулированы  следующие задачи: </vt:lpstr>
      <vt:lpstr> Работа осуществлялась по следующим направлениям: </vt:lpstr>
      <vt:lpstr>Презентация PowerPoint</vt:lpstr>
      <vt:lpstr> Учебно-воспитательный процесс  обеспечивают учителя школы: </vt:lpstr>
      <vt:lpstr>Презентация PowerPoint</vt:lpstr>
      <vt:lpstr>Презентация PowerPoint</vt:lpstr>
      <vt:lpstr>Первый этап  «Организационный» 2012/2013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Четвёртый этап «Обобщение и оценка результатов»  2015/2016 год    </vt:lpstr>
      <vt:lpstr>   Пятый этап «Анализ и прогнозирование» 2016/2017    </vt:lpstr>
      <vt:lpstr>Качество обучения учащихся по школе</vt:lpstr>
      <vt:lpstr>Качество обучения в начальных классах</vt:lpstr>
      <vt:lpstr>Качество обучения в старших классах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Победители районных и областных спортивных соревнований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Внедрение передового  педагогического опыта</vt:lpstr>
      <vt:lpstr>Презентация PowerPoint</vt:lpstr>
      <vt:lpstr>Ержанов Серикпай Максутханович – Диплом I cтепени «Лучший директор МКШ»</vt:lpstr>
      <vt:lpstr>  Матарыкина Ольга Юрьевна, учитель истории и географии –  Диплом III степени в Республиканском конкурсе «Талантливый учитель – одарённым детям».</vt:lpstr>
      <vt:lpstr>Гисс А. В. – тренер лыжной команды школы, чемпионов области 2014 года</vt:lpstr>
      <vt:lpstr>Участие в республиканском семинаре по теме:  «Работа с одарёнными детьми в сельских малокомплектных школах»</vt:lpstr>
      <vt:lpstr>  Куттыбаева Нескен Сабитовна – 1 место в районном конкурсе  “Үздік педагог”. Участие в областном туре.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Позитивные тенденции 16 учителей прошли аттестацию .  </vt:lpstr>
      <vt:lpstr>Позитивные тенденции </vt:lpstr>
      <vt:lpstr> Вместе с тем остаются следующие проблемы: 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ШКОЛЫ НАД МЕТОДИЧЕСКОЙ ТЕМОЙ</dc:title>
  <dc:creator>Admin</dc:creator>
  <cp:lastModifiedBy>Завуч</cp:lastModifiedBy>
  <cp:revision>170</cp:revision>
  <dcterms:created xsi:type="dcterms:W3CDTF">2011-02-19T04:01:10Z</dcterms:created>
  <dcterms:modified xsi:type="dcterms:W3CDTF">2017-03-16T09:29:01Z</dcterms:modified>
</cp:coreProperties>
</file>