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905B19-BA23-407D-9FA8-DA7D3E39909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F40A14-70FD-443D-9EDE-72ABC0791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Никольская средняя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Отчёт по апробации Букваря</a:t>
            </a:r>
          </a:p>
          <a:p>
            <a:r>
              <a:rPr lang="ru-RU" dirty="0" smtClean="0"/>
              <a:t>Издательство </a:t>
            </a:r>
            <a:r>
              <a:rPr lang="ru-RU" dirty="0" err="1" smtClean="0"/>
              <a:t>Шикула</a:t>
            </a:r>
            <a:r>
              <a:rPr lang="ru-RU" dirty="0" smtClean="0"/>
              <a:t> и К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Открытый урок на районном семинаре по обновлённой программе</a:t>
            </a:r>
            <a:endParaRPr lang="ru-RU" sz="2800" dirty="0"/>
          </a:p>
        </p:txBody>
      </p:sp>
      <p:pic>
        <p:nvPicPr>
          <p:cNvPr id="4" name="Объект 3" descr="E:\Новая папка\20171121_1008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03155"/>
            <a:ext cx="5943600" cy="4459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25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28792" cy="864096"/>
          </a:xfrm>
        </p:spPr>
        <p:txBody>
          <a:bodyPr/>
          <a:lstStyle/>
          <a:p>
            <a:r>
              <a:rPr lang="ru-RU" dirty="0" smtClean="0"/>
              <a:t>                Анализ УМК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031868"/>
              </p:ext>
            </p:extLst>
          </p:nvPr>
        </p:nvGraphicFramePr>
        <p:xfrm>
          <a:off x="395536" y="1196751"/>
          <a:ext cx="7416823" cy="5503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575"/>
                <a:gridCol w="5047248"/>
              </a:tblGrid>
              <a:tr h="179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занятия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Букварь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  <a:tr h="1653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мире звуков. Звук. Слово.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Хороший рисунок. Детям понравилось рассматривать картинку, называть слова, производить звуки животных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Предлагаются интересные задания. Сквозная тема «Детский сад» не подходит для класса предшколы. Необходимо учитывать, что большинство нулевых классов находятся в школе, а не в детском саду. Многие дети вообще не посещали детский сад.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  <a:tr h="54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 чём могут говорить слова. Слова-помощники.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Хороший рисунок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Интересные задания, соответствуют целям, возрасту детей.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  <a:tr h="913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Поем вместе с друзьями. Слог. Ударение.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Достаточно материала.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Затрудняются в постановке ударения. Трудно детям.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Интересные задания, соответствуют целям, возрасту детей.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  <a:tr h="1098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Скоро в школу. Предложение.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Материал хороший, достаточно на урок.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Если уделить в начале урока повторению о звуке, слогах, ударению (а это нужно обязательно), то мало времени на составление схем к предложению и составление предложений по схеме.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  <a:tr h="54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«Жили-были…» Звуки и буквы У. 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Данный урок необходимо разделить на два урока. Материал на стр.14-19 невозможно дать за один урок.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  <a:tr h="54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Гласные прекрасные. Звук и буква О.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Хороший материал стр.20-21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44" marR="564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62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25624"/>
              </p:ext>
            </p:extLst>
          </p:nvPr>
        </p:nvGraphicFramePr>
        <p:xfrm>
          <a:off x="395537" y="260646"/>
          <a:ext cx="6921886" cy="6468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450"/>
                <a:gridCol w="4710436"/>
              </a:tblGrid>
              <a:tr h="61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Мама, Ау!.. Звук и буква 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хороший материал, особенно № 5,3,6,7.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2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Осенние звуки. Звук и буква 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4 некорректное, так как в безударном положении звук О произносится как А. И многие дети все слова произносят на слог СА.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Слишком много материала на один урок.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 люблю играть в хоккей. Звуки Х, Х</a:t>
                      </a:r>
                      <a:r>
                        <a:rPr lang="ru-RU" sz="1400" baseline="30000">
                          <a:effectLst/>
                        </a:rPr>
                        <a:t>,</a:t>
                      </a:r>
                      <a:r>
                        <a:rPr lang="ru-RU" sz="1400">
                          <a:effectLst/>
                        </a:rPr>
                        <a:t> Буква Х.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материал стр.30-33, но используем не всё, много.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Кто рычит? Кто рычит? Звук и буква 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Очень хороший материал, особенно № 1,2,3,5.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Шуршат осенние листья. Звук и буква Ш.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материал стр.38-41, но используем не всё, много. Особенно интересное познавательное упр.4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Деревья стонут: ы-ы-ы! Звук и буква 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Стр. 42-43. Мало заданий.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 расту здоровым! Звук и буква 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Хорошее задание 2. Легче выложить не из полос бумаги, а палочек или карандашей.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лучами солнца. Звук и буква 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Хороший материал стр.48-51, но используем не всё, много.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87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47492"/>
              </p:ext>
            </p:extLst>
          </p:nvPr>
        </p:nvGraphicFramePr>
        <p:xfrm>
          <a:off x="467544" y="620689"/>
          <a:ext cx="6913493" cy="57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769"/>
                <a:gridCol w="4704724"/>
              </a:tblGrid>
              <a:tr h="63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Кот, крот и мышка. Звук и буква 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материал стр.52-55, но используем не всё, много.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9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Помоги Незнайке. Звук и буква 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материал стр.56-59, но используем не всё, много. Особенно интересные развивающие упр.2, 4, 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Кто пищит? Звук и буква 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материал.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Ловкие и смелые пингвины. Звук и буква 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материал. Задания интересные, соответствуют целям, логике работы над звуком, буквой, слогом, словом, предложением. Носят развивающий характер. Картинки яркие, красочные, понятные. Присутствует воспитательный компонент. Это относится ко всем материалам Букваря.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Золотые сердца. Звук и буква З.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Хороший материал. Задания доступны и понятны детям. В основном все справляются с ними. Некоторые задания рекомендуем родителям выполнить дома, если не успеваем в классе.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</a:t>
            </a:r>
            <a:r>
              <a:rPr lang="ru-RU" dirty="0" smtClean="0"/>
              <a:t>мотивации 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7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Предшкольный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Список класса</a:t>
            </a:r>
          </a:p>
          <a:p>
            <a:r>
              <a:rPr lang="ru-RU" dirty="0" smtClean="0"/>
              <a:t>Герман Яна</a:t>
            </a:r>
          </a:p>
          <a:p>
            <a:r>
              <a:rPr lang="ru-RU" dirty="0" err="1" smtClean="0"/>
              <a:t>Искакова</a:t>
            </a:r>
            <a:r>
              <a:rPr lang="ru-RU" dirty="0" smtClean="0"/>
              <a:t> Диана</a:t>
            </a:r>
          </a:p>
          <a:p>
            <a:r>
              <a:rPr lang="ru-RU" dirty="0" err="1" smtClean="0"/>
              <a:t>Кеслер</a:t>
            </a:r>
            <a:r>
              <a:rPr lang="ru-RU" dirty="0" smtClean="0"/>
              <a:t> </a:t>
            </a:r>
            <a:r>
              <a:rPr lang="ru-RU" dirty="0" err="1" smtClean="0"/>
              <a:t>Кирил</a:t>
            </a:r>
            <a:endParaRPr lang="ru-RU" dirty="0" smtClean="0"/>
          </a:p>
          <a:p>
            <a:r>
              <a:rPr lang="ru-RU" dirty="0" err="1" smtClean="0"/>
              <a:t>Кабулдинова</a:t>
            </a:r>
            <a:r>
              <a:rPr lang="ru-RU" dirty="0" smtClean="0"/>
              <a:t> </a:t>
            </a:r>
            <a:r>
              <a:rPr lang="ru-RU" dirty="0" err="1" smtClean="0"/>
              <a:t>Сабина</a:t>
            </a:r>
            <a:endParaRPr lang="ru-RU" dirty="0" smtClean="0"/>
          </a:p>
          <a:p>
            <a:r>
              <a:rPr lang="ru-RU" dirty="0" smtClean="0"/>
              <a:t>Миргород Никита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Пеньковсий</a:t>
            </a:r>
            <a:r>
              <a:rPr lang="ru-RU" dirty="0" smtClean="0"/>
              <a:t> Алексей</a:t>
            </a:r>
          </a:p>
          <a:p>
            <a:r>
              <a:rPr lang="ru-RU" dirty="0" smtClean="0"/>
              <a:t>Пеньковская Валерия</a:t>
            </a:r>
          </a:p>
          <a:p>
            <a:r>
              <a:rPr lang="ru-RU" dirty="0" smtClean="0"/>
              <a:t>Рахимов </a:t>
            </a:r>
            <a:r>
              <a:rPr lang="ru-RU" dirty="0" err="1" smtClean="0"/>
              <a:t>Рахат</a:t>
            </a:r>
            <a:endParaRPr lang="ru-RU" dirty="0" smtClean="0"/>
          </a:p>
          <a:p>
            <a:r>
              <a:rPr lang="ru-RU" dirty="0" err="1" smtClean="0"/>
              <a:t>Рулев</a:t>
            </a:r>
            <a:r>
              <a:rPr lang="ru-RU" dirty="0" smtClean="0"/>
              <a:t> </a:t>
            </a:r>
            <a:r>
              <a:rPr lang="ru-RU" dirty="0" err="1" smtClean="0"/>
              <a:t>Ильшат</a:t>
            </a:r>
            <a:endParaRPr lang="ru-RU" dirty="0" smtClean="0"/>
          </a:p>
          <a:p>
            <a:r>
              <a:rPr lang="ru-RU" dirty="0" err="1" smtClean="0"/>
              <a:t>Форгиева</a:t>
            </a:r>
            <a:r>
              <a:rPr lang="ru-RU" dirty="0" smtClean="0"/>
              <a:t> </a:t>
            </a:r>
            <a:r>
              <a:rPr lang="ru-RU" dirty="0" err="1" smtClean="0"/>
              <a:t>Ясмали</a:t>
            </a:r>
            <a:endParaRPr lang="ru-RU" dirty="0" smtClean="0"/>
          </a:p>
          <a:p>
            <a:r>
              <a:rPr lang="ru-RU" dirty="0" err="1" smtClean="0"/>
              <a:t>Чучко</a:t>
            </a:r>
            <a:r>
              <a:rPr lang="ru-RU" dirty="0" smtClean="0"/>
              <a:t> Кира</a:t>
            </a:r>
          </a:p>
          <a:p>
            <a:r>
              <a:rPr lang="ru-RU" dirty="0" err="1" smtClean="0"/>
              <a:t>Нажарова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endParaRPr lang="ru-RU" dirty="0" smtClean="0"/>
          </a:p>
          <a:p>
            <a:r>
              <a:rPr lang="ru-RU" dirty="0" smtClean="0"/>
              <a:t>Щербакова </a:t>
            </a:r>
            <a:r>
              <a:rPr lang="ru-RU" dirty="0" err="1" smtClean="0"/>
              <a:t>Изобелла</a:t>
            </a:r>
            <a:endParaRPr lang="ru-RU" dirty="0" smtClean="0"/>
          </a:p>
          <a:p>
            <a:r>
              <a:rPr lang="ru-RU" dirty="0" smtClean="0"/>
              <a:t>Сидорин Михаил</a:t>
            </a:r>
          </a:p>
          <a:p>
            <a:r>
              <a:rPr lang="ru-RU" dirty="0" smtClean="0"/>
              <a:t>Школьный Максим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работы по букварю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над словом</a:t>
            </a:r>
          </a:p>
          <a:p>
            <a:r>
              <a:rPr lang="ru-RU" dirty="0" smtClean="0"/>
              <a:t>Работа над предложением</a:t>
            </a:r>
          </a:p>
          <a:p>
            <a:r>
              <a:rPr lang="ru-RU" dirty="0" smtClean="0"/>
              <a:t>Развитие речи</a:t>
            </a:r>
          </a:p>
          <a:p>
            <a:r>
              <a:rPr lang="ru-RU" dirty="0" smtClean="0"/>
              <a:t>Понятие звук и его характеристика</a:t>
            </a:r>
          </a:p>
          <a:p>
            <a:r>
              <a:rPr lang="ru-RU" dirty="0" smtClean="0"/>
              <a:t>Соотнесение буквы со звуком</a:t>
            </a:r>
          </a:p>
          <a:p>
            <a:r>
              <a:rPr lang="ru-RU" dirty="0" err="1" smtClean="0"/>
              <a:t>Звуко</a:t>
            </a:r>
            <a:r>
              <a:rPr lang="ru-RU" dirty="0" smtClean="0"/>
              <a:t>-буквенный анализ слова</a:t>
            </a:r>
          </a:p>
          <a:p>
            <a:r>
              <a:rPr lang="ru-RU" dirty="0" smtClean="0"/>
              <a:t>Развитие мелкой моторики</a:t>
            </a:r>
          </a:p>
          <a:p>
            <a:r>
              <a:rPr lang="ru-RU" dirty="0" smtClean="0"/>
              <a:t>Развитие фонематического слуха</a:t>
            </a:r>
          </a:p>
          <a:p>
            <a:r>
              <a:rPr lang="ru-RU" dirty="0" smtClean="0"/>
              <a:t>Обучение чтению</a:t>
            </a:r>
          </a:p>
          <a:p>
            <a:r>
              <a:rPr lang="ru-RU" dirty="0" smtClean="0"/>
              <a:t>Обучению письму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58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Букварем на уроках</a:t>
            </a:r>
            <a:endParaRPr lang="ru-RU" dirty="0"/>
          </a:p>
        </p:txBody>
      </p:sp>
      <p:pic>
        <p:nvPicPr>
          <p:cNvPr id="1026" name="Picture 2" descr="C:\Users\Пользователь\Desktop\2h3fMMaZTl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2980184" cy="178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9EBXkKoY7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011826" cy="18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UwZcBpaS1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72816"/>
            <a:ext cx="2339752" cy="140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Пользователь\Desktop\93aRlbTav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933056"/>
            <a:ext cx="2891813" cy="1735088"/>
          </a:xfrm>
          <a:prstGeom prst="rect">
            <a:avLst/>
          </a:prstGeom>
          <a:noFill/>
        </p:spPr>
      </p:pic>
      <p:pic>
        <p:nvPicPr>
          <p:cNvPr id="7" name="Picture 4" descr="C:\Users\Пользователь\Desktop\UwZcBpaS1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032" y="1925216"/>
            <a:ext cx="2339752" cy="140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работы с учащимися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228656" cy="5186976"/>
          </a:xfrm>
        </p:spPr>
        <p:txBody>
          <a:bodyPr/>
          <a:lstStyle/>
          <a:p>
            <a:r>
              <a:rPr lang="ru-RU" dirty="0" smtClean="0"/>
              <a:t>Индивидуальная работа</a:t>
            </a:r>
          </a:p>
          <a:p>
            <a:r>
              <a:rPr lang="ru-RU" dirty="0" smtClean="0"/>
              <a:t>Работа в парах</a:t>
            </a:r>
          </a:p>
          <a:p>
            <a:r>
              <a:rPr lang="ru-RU" dirty="0" smtClean="0"/>
              <a:t>Работа в группе</a:t>
            </a:r>
            <a:endParaRPr lang="ru-RU" dirty="0"/>
          </a:p>
        </p:txBody>
      </p:sp>
      <p:pic>
        <p:nvPicPr>
          <p:cNvPr id="5" name="Picture 4" descr="C:\Users\Пользователь\Desktop\UwZcBpaS1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041" y="3110746"/>
            <a:ext cx="2616864" cy="157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ользователь\Desktop\2h3fMMaZT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27157"/>
            <a:ext cx="2764160" cy="165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ользователь\Desktop\9EBXkKoY78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3011826" cy="18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SisAdmin\Рабочий стол\134c337fe35e41218a12cb819caecf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9903" y="3909476"/>
            <a:ext cx="33283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Обучение навыкам самооценки и </a:t>
            </a:r>
            <a:r>
              <a:rPr lang="ru-RU" sz="3100" dirty="0" err="1" smtClean="0"/>
              <a:t>взаимооценки</a:t>
            </a:r>
            <a:r>
              <a:rPr lang="ru-RU" sz="3100" dirty="0" smtClean="0"/>
              <a:t>, рефлексии</a:t>
            </a:r>
            <a:endParaRPr lang="ru-RU" sz="3100" dirty="0"/>
          </a:p>
        </p:txBody>
      </p:sp>
      <p:pic>
        <p:nvPicPr>
          <p:cNvPr id="4" name="Picture 5" descr="C:\Users\Пользователь\Desktop\93aRlbTav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892829" cy="1733204"/>
          </a:xfrm>
          <a:prstGeom prst="rect">
            <a:avLst/>
          </a:prstGeom>
          <a:noFill/>
        </p:spPr>
      </p:pic>
      <p:pic>
        <p:nvPicPr>
          <p:cNvPr id="3074" name="Picture 2" descr="C:\Documents and Settings\SisAdmin\Рабочий стол\af7961edb5f2ebf777682c0638902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3244" y="2019858"/>
            <a:ext cx="2791972" cy="20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pic>
        <p:nvPicPr>
          <p:cNvPr id="1026" name="Picture 2" descr="C:\Documents and Settings\SisAdmin\Рабочий стол\56c7ae67e8024aec7aa2da3c02625c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48880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isAdmin\Рабочий стол\4369bdfc4a832d3786ea4f7cb18fa0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9958" y="2360882"/>
            <a:ext cx="26883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3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урок для родителей</a:t>
            </a:r>
            <a:endParaRPr lang="ru-RU" dirty="0"/>
          </a:p>
        </p:txBody>
      </p:sp>
      <p:pic>
        <p:nvPicPr>
          <p:cNvPr id="4098" name="Picture 2" descr="C:\Documents and Settings\SisAdmin\Рабочий стол\f3a9b0fed78eb127c2312278c8c580c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322" y="2870475"/>
            <a:ext cx="3738939" cy="21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6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Семейное чтение как одна из форм привития любви к чтению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6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667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Никольская средняя школа</vt:lpstr>
      <vt:lpstr>Предшкольный класс</vt:lpstr>
      <vt:lpstr>Основные направления работы по букварю</vt:lpstr>
      <vt:lpstr>Работа с Букварем на уроках</vt:lpstr>
      <vt:lpstr>Формы работы с учащимися</vt:lpstr>
      <vt:lpstr>  Обучение навыкам самооценки и взаимооценки, рефлексии</vt:lpstr>
      <vt:lpstr>Работа с родителями</vt:lpstr>
      <vt:lpstr>Открытый урок для родителей</vt:lpstr>
      <vt:lpstr>Семейное чтение как одна из форм привития любви к чтению</vt:lpstr>
      <vt:lpstr>Открытый урок на районном семинаре по обновлённой программе</vt:lpstr>
      <vt:lpstr>                Анализ УМК</vt:lpstr>
      <vt:lpstr>Презентация PowerPoint</vt:lpstr>
      <vt:lpstr>Презентация PowerPoint</vt:lpstr>
      <vt:lpstr>Мониторинг мотивации 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Никольская средняя школа</dc:title>
  <dc:creator>Пользователь</dc:creator>
  <cp:lastModifiedBy>Завуч</cp:lastModifiedBy>
  <cp:revision>17</cp:revision>
  <dcterms:created xsi:type="dcterms:W3CDTF">2018-01-16T15:31:42Z</dcterms:created>
  <dcterms:modified xsi:type="dcterms:W3CDTF">2018-01-22T06:37:52Z</dcterms:modified>
</cp:coreProperties>
</file>